
<file path=[Content_Types].xml><?xml version="1.0" encoding="utf-8"?>
<Types xmlns="http://schemas.openxmlformats.org/package/2006/content-types">
  <Default Extension="gif" ContentType="image/gif"/>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61" r:id="rId4"/>
  </p:sldMasterIdLst>
  <p:notesMasterIdLst>
    <p:notesMasterId r:id="rId37"/>
  </p:notesMasterIdLst>
  <p:handoutMasterIdLst>
    <p:handoutMasterId r:id="rId38"/>
  </p:handoutMasterIdLst>
  <p:sldIdLst>
    <p:sldId id="257" r:id="rId5"/>
    <p:sldId id="420" r:id="rId6"/>
    <p:sldId id="596" r:id="rId7"/>
    <p:sldId id="642" r:id="rId8"/>
    <p:sldId id="602" r:id="rId9"/>
    <p:sldId id="594" r:id="rId10"/>
    <p:sldId id="595" r:id="rId11"/>
    <p:sldId id="607" r:id="rId12"/>
    <p:sldId id="635" r:id="rId13"/>
    <p:sldId id="639" r:id="rId14"/>
    <p:sldId id="640" r:id="rId15"/>
    <p:sldId id="609" r:id="rId16"/>
    <p:sldId id="621" r:id="rId17"/>
    <p:sldId id="615" r:id="rId18"/>
    <p:sldId id="616" r:id="rId19"/>
    <p:sldId id="618" r:id="rId20"/>
    <p:sldId id="619" r:id="rId21"/>
    <p:sldId id="628" r:id="rId22"/>
    <p:sldId id="625" r:id="rId23"/>
    <p:sldId id="630" r:id="rId24"/>
    <p:sldId id="638" r:id="rId25"/>
    <p:sldId id="601" r:id="rId26"/>
    <p:sldId id="626" r:id="rId27"/>
    <p:sldId id="624" r:id="rId28"/>
    <p:sldId id="604" r:id="rId29"/>
    <p:sldId id="606" r:id="rId30"/>
    <p:sldId id="610" r:id="rId31"/>
    <p:sldId id="627" r:id="rId32"/>
    <p:sldId id="417" r:id="rId33"/>
    <p:sldId id="593" r:id="rId34"/>
    <p:sldId id="412" r:id="rId35"/>
    <p:sldId id="63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B5D58"/>
    <a:srgbClr val="30EE10"/>
    <a:srgbClr val="9DCDD0"/>
    <a:srgbClr val="1917A6"/>
    <a:srgbClr val="2970FF"/>
    <a:srgbClr val="CCE8DA"/>
    <a:srgbClr val="37335B"/>
    <a:srgbClr val="003D6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04" autoAdjust="0"/>
    <p:restoredTop sz="85597" autoAdjust="0"/>
  </p:normalViewPr>
  <p:slideViewPr>
    <p:cSldViewPr snapToGrid="0">
      <p:cViewPr varScale="1">
        <p:scale>
          <a:sx n="112" d="100"/>
          <a:sy n="112" d="100"/>
        </p:scale>
        <p:origin x="224" y="32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17F2C1D-F243-42AB-ADF2-E7CB4E04900E}" type="datetimeFigureOut">
              <a:rPr lang="en-US" smtClean="0"/>
              <a:t>9/3/23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20CE34E-5667-4A32-A6BA-10C7A552BC63}" type="datetimeFigureOut">
              <a:rPr lang="en-US" smtClean="0"/>
              <a:t>9/3/23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ur-lex.europa.eu/legal-content/EN/TXT/HTML/?uri=CELEX:52022PC0454&amp;from=E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darkreading.com/operations/software-incident-response-among-big-focus-areas-in-biden-s-cybersecurity-executive-ord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US" dirty="0"/>
              <a:t>My name is </a:t>
            </a:r>
            <a:r>
              <a:rPr lang="en-US" dirty="0" err="1"/>
              <a:t>Jinhong</a:t>
            </a:r>
            <a:r>
              <a:rPr lang="en-US" dirty="0"/>
              <a:t>, today we are going to talk about one of my favorite topics - security</a:t>
            </a:r>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you don’t write everything from the ground up</a:t>
            </a:r>
          </a:p>
          <a:p>
            <a:r>
              <a:rPr lang="en-US" dirty="0"/>
              <a:t>Building blocks and make a house with your personal/enterprise touch</a:t>
            </a:r>
          </a:p>
          <a:p>
            <a:endParaRPr lang="en-US" dirty="0"/>
          </a:p>
          <a:p>
            <a:r>
              <a:rPr lang="en-US" dirty="0"/>
              <a:t>among those building blocks, you will find a lot open source</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13</a:t>
            </a:fld>
            <a:endParaRPr lang="en-US"/>
          </a:p>
        </p:txBody>
      </p:sp>
    </p:spTree>
    <p:extLst>
      <p:ext uri="{BB962C8B-B14F-4D97-AF65-F5344CB8AC3E}">
        <p14:creationId xmlns:p14="http://schemas.microsoft.com/office/powerpoint/2010/main" val="209195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https://www.activestate.com/blog/how-software-bill-of-materials-sboms-support-secure-development/</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14</a:t>
            </a:fld>
            <a:endParaRPr lang="en-US"/>
          </a:p>
        </p:txBody>
      </p:sp>
    </p:spTree>
    <p:extLst>
      <p:ext uri="{BB962C8B-B14F-4D97-AF65-F5344CB8AC3E}">
        <p14:creationId xmlns:p14="http://schemas.microsoft.com/office/powerpoint/2010/main" val="418772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https://www.activestate.com/blog/how-software-bill-of-materials-sboms-support-secure-development/</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15</a:t>
            </a:fld>
            <a:endParaRPr lang="en-US"/>
          </a:p>
        </p:txBody>
      </p:sp>
    </p:spTree>
    <p:extLst>
      <p:ext uri="{BB962C8B-B14F-4D97-AF65-F5344CB8AC3E}">
        <p14:creationId xmlns:p14="http://schemas.microsoft.com/office/powerpoint/2010/main" val="193979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GB" b="0" i="0" dirty="0">
                <a:solidFill>
                  <a:srgbClr val="202124"/>
                </a:solidFill>
                <a:effectLst/>
                <a:latin typeface="arial" panose="020B0604020202020204" pitchFamily="34" charset="0"/>
              </a:rPr>
            </a:br>
            <a:r>
              <a:rPr lang="en-GB" b="0" i="0" dirty="0">
                <a:solidFill>
                  <a:srgbClr val="202124"/>
                </a:solidFill>
                <a:effectLst/>
                <a:latin typeface="arial" panose="020B0604020202020204" pitchFamily="34" charset="0"/>
              </a:rPr>
              <a:t>Questions?</a:t>
            </a:r>
            <a:br>
              <a:rPr lang="en-GB" b="0" i="0" dirty="0">
                <a:solidFill>
                  <a:srgbClr val="202124"/>
                </a:solidFill>
                <a:effectLst/>
                <a:latin typeface="arial" panose="020B0604020202020204" pitchFamily="34" charset="0"/>
              </a:rPr>
            </a:br>
            <a:r>
              <a:rPr lang="en-GB" b="0" i="0" dirty="0">
                <a:solidFill>
                  <a:srgbClr val="202124"/>
                </a:solidFill>
                <a:effectLst/>
                <a:latin typeface="Google Sans"/>
              </a:rPr>
              <a:t>common vulnerabilities and exposures</a:t>
            </a:r>
          </a:p>
          <a:p>
            <a:pPr algn="l"/>
            <a:endParaRPr lang="en-GB" sz="1200" b="0" i="0" u="none" strike="noStrike"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202124"/>
                </a:solidFill>
                <a:effectLst/>
                <a:latin typeface="arial" panose="020B0604020202020204" pitchFamily="34" charset="0"/>
              </a:rPr>
              <a:t>Permissive (MIT, Apache 2.0) vs Copyleft (GPL, AGPL)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202124"/>
                </a:solidFill>
                <a:effectLst/>
                <a:latin typeface="arial" panose="020B0604020202020204" pitchFamily="34" charset="0"/>
              </a:rPr>
              <a:t>What is an Open Source Copyleft License? According to the GNU, the founding fathers of the copyleft open source license, copyleft is </a:t>
            </a:r>
            <a:r>
              <a:rPr lang="en-GB" sz="1200" b="1" i="0" u="none" strike="noStrike" dirty="0">
                <a:solidFill>
                  <a:srgbClr val="202124"/>
                </a:solidFill>
                <a:effectLst/>
                <a:latin typeface="arial" panose="020B0604020202020204" pitchFamily="34" charset="0"/>
              </a:rPr>
              <a:t>a method for making a software program free, while requiring that all modified and extended versions of the program also be free, and released under the same terms and conditions</a:t>
            </a:r>
            <a:endParaRPr lang="en-US" dirty="0"/>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16</a:t>
            </a:fld>
            <a:endParaRPr lang="en-US"/>
          </a:p>
        </p:txBody>
      </p:sp>
    </p:spTree>
    <p:extLst>
      <p:ext uri="{BB962C8B-B14F-4D97-AF65-F5344CB8AC3E}">
        <p14:creationId xmlns:p14="http://schemas.microsoft.com/office/powerpoint/2010/main" val="2705935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https://www.activestate.com/blog/how-software-bill-of-materials-</a:t>
            </a:r>
            <a:r>
              <a:rPr lang="en-US" dirty="0" err="1"/>
              <a:t>sboms</a:t>
            </a:r>
            <a:r>
              <a:rPr lang="en-US" dirty="0"/>
              <a:t>-support-secure-development/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202124"/>
                </a:solidFill>
                <a:effectLst/>
                <a:latin typeface="arial" panose="020B0604020202020204" pitchFamily="34" charset="0"/>
              </a:rPr>
              <a:t>What is an Open Source Copyleft License? According to the GNU, the founding fathers of the copyleft open source license, copyleft is </a:t>
            </a:r>
            <a:r>
              <a:rPr lang="en-GB" sz="1200" b="1" i="0" u="none" strike="noStrike" dirty="0">
                <a:solidFill>
                  <a:srgbClr val="202124"/>
                </a:solidFill>
                <a:effectLst/>
                <a:latin typeface="arial" panose="020B0604020202020204" pitchFamily="34" charset="0"/>
              </a:rPr>
              <a:t>a method for making a software program free, while requiring that all modified and extended versions of the program also be free, and released under the same terms and conditions</a:t>
            </a:r>
            <a:endParaRPr lang="en-US" dirty="0"/>
          </a:p>
          <a:p>
            <a:endParaRPr lang="en-US" dirty="0"/>
          </a:p>
          <a:p>
            <a:r>
              <a:rPr lang="en-US" dirty="0"/>
              <a:t>Frequent release cycle</a:t>
            </a:r>
          </a:p>
          <a:p>
            <a:endParaRPr lang="en-US" dirty="0"/>
          </a:p>
          <a:p>
            <a:r>
              <a:rPr lang="en-US" dirty="0"/>
              <a:t>Wouldn’t that be nice .. Software vendors come with a SBOM, and a</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17</a:t>
            </a:fld>
            <a:endParaRPr lang="en-US"/>
          </a:p>
        </p:txBody>
      </p:sp>
    </p:spTree>
    <p:extLst>
      <p:ext uri="{BB962C8B-B14F-4D97-AF65-F5344CB8AC3E}">
        <p14:creationId xmlns:p14="http://schemas.microsoft.com/office/powerpoint/2010/main" val="405535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https://www.activestate.com/blog/how-software-bill-of-materials-</a:t>
            </a:r>
            <a:r>
              <a:rPr lang="en-US" dirty="0" err="1"/>
              <a:t>sboms</a:t>
            </a:r>
            <a:r>
              <a:rPr lang="en-US" dirty="0"/>
              <a:t>-support-secure-development/</a:t>
            </a:r>
          </a:p>
          <a:p>
            <a:endParaRPr lang="en-US" dirty="0"/>
          </a:p>
          <a:p>
            <a:r>
              <a:rPr lang="en-GB" b="0" i="0" dirty="0">
                <a:solidFill>
                  <a:srgbClr val="3D3D3D"/>
                </a:solidFill>
                <a:effectLst/>
                <a:latin typeface="Inter"/>
              </a:rPr>
              <a:t>– </a:t>
            </a:r>
            <a:r>
              <a:rPr lang="en-GB" b="0" i="0" u="sng" dirty="0">
                <a:solidFill>
                  <a:srgbClr val="0D6EFD"/>
                </a:solidFill>
                <a:effectLst/>
                <a:latin typeface="Inter"/>
                <a:hlinkClick r:id="rId3"/>
              </a:rPr>
              <a:t>The European Cyber Resilience Act </a:t>
            </a:r>
            <a:r>
              <a:rPr lang="en-GB" b="0" i="0" dirty="0">
                <a:solidFill>
                  <a:srgbClr val="3D3D3D"/>
                </a:solidFill>
                <a:effectLst/>
                <a:latin typeface="Inter"/>
              </a:rPr>
              <a:t>is a proposed piece of legislation designed to strengthen the cybersecurity of critical infrastructures across the EU. </a:t>
            </a:r>
          </a:p>
          <a:p>
            <a:r>
              <a:rPr lang="en-GB" b="1" i="0" dirty="0">
                <a:solidFill>
                  <a:srgbClr val="000000"/>
                </a:solidFill>
                <a:effectLst/>
                <a:latin typeface="Times New Roman" panose="02020603050405020304" pitchFamily="18" charset="0"/>
              </a:rPr>
              <a:t>horizontal cybersecurity requirements for products with digital elements and amending Regulation (EU) 2019/1020</a:t>
            </a:r>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18</a:t>
            </a:fld>
            <a:endParaRPr lang="en-US"/>
          </a:p>
        </p:txBody>
      </p:sp>
    </p:spTree>
    <p:extLst>
      <p:ext uri="{BB962C8B-B14F-4D97-AF65-F5344CB8AC3E}">
        <p14:creationId xmlns:p14="http://schemas.microsoft.com/office/powerpoint/2010/main" val="3408427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81C21"/>
                </a:solidFill>
                <a:effectLst/>
                <a:latin typeface="Exo"/>
              </a:rPr>
              <a:t>mandates that the government will </a:t>
            </a:r>
            <a:r>
              <a:rPr lang="en-GB" b="0" i="0" u="sng" dirty="0">
                <a:solidFill>
                  <a:srgbClr val="0071EB"/>
                </a:solidFill>
                <a:effectLst/>
                <a:latin typeface="Exo"/>
                <a:hlinkClick r:id="rId3"/>
              </a:rPr>
              <a:t>require baseline security standards for any software its purchases</a:t>
            </a:r>
            <a:r>
              <a:rPr lang="en-GB" b="0" i="0" dirty="0">
                <a:solidFill>
                  <a:srgbClr val="181C21"/>
                </a:solidFill>
                <a:effectLst/>
                <a:latin typeface="Exo"/>
              </a:rPr>
              <a:t>.</a:t>
            </a:r>
            <a:endParaRPr lang="en-US" dirty="0"/>
          </a:p>
          <a:p>
            <a:pPr algn="l"/>
            <a:r>
              <a:rPr lang="en-GB" b="1" i="0" dirty="0">
                <a:solidFill>
                  <a:srgbClr val="555555"/>
                </a:solidFill>
                <a:effectLst/>
                <a:latin typeface="Open Sans" panose="020B0606030504020204" pitchFamily="34" charset="0"/>
              </a:rPr>
              <a:t>The two directives also go so far as to specify the responsibility of the vendor and buyer:</a:t>
            </a:r>
            <a:endParaRPr lang="en-GB" b="0" i="0" dirty="0">
              <a:solidFill>
                <a:srgbClr val="555555"/>
              </a:solidFill>
              <a:effectLst/>
              <a:latin typeface="Open Sans" panose="020B0606030504020204" pitchFamily="34" charset="0"/>
            </a:endParaRPr>
          </a:p>
          <a:p>
            <a:pPr algn="l">
              <a:buFont typeface="Arial" panose="020B0604020202020204" pitchFamily="34" charset="0"/>
              <a:buChar char="•"/>
            </a:pPr>
            <a:r>
              <a:rPr lang="en-GB" b="0" i="0" dirty="0">
                <a:solidFill>
                  <a:srgbClr val="555555"/>
                </a:solidFill>
                <a:effectLst/>
                <a:latin typeface="Open Sans" panose="020B0606030504020204" pitchFamily="34" charset="0"/>
              </a:rPr>
              <a:t>Software developers are responsible for maintaining source code security</a:t>
            </a:r>
          </a:p>
          <a:p>
            <a:pPr algn="l">
              <a:buFont typeface="Arial" panose="020B0604020202020204" pitchFamily="34" charset="0"/>
              <a:buChar char="•"/>
            </a:pPr>
            <a:r>
              <a:rPr lang="en-GB" b="0" i="0" dirty="0">
                <a:solidFill>
                  <a:srgbClr val="555555"/>
                </a:solidFill>
                <a:effectLst/>
                <a:latin typeface="Open Sans" panose="020B0606030504020204" pitchFamily="34" charset="0"/>
              </a:rPr>
              <a:t>Software buyers and operators must:</a:t>
            </a:r>
          </a:p>
          <a:p>
            <a:pPr marL="742950" lvl="1" indent="-285750" algn="l">
              <a:buFont typeface="Arial" panose="020B0604020202020204" pitchFamily="34" charset="0"/>
              <a:buChar char="•"/>
            </a:pPr>
            <a:r>
              <a:rPr lang="en-GB" b="0" i="0" dirty="0">
                <a:solidFill>
                  <a:srgbClr val="555555"/>
                </a:solidFill>
                <a:effectLst/>
                <a:latin typeface="Open Sans" panose="020B0606030504020204" pitchFamily="34" charset="0"/>
              </a:rPr>
              <a:t>Perform vulnerability and license analysis</a:t>
            </a:r>
          </a:p>
          <a:p>
            <a:pPr marL="742950" lvl="1" indent="-285750" algn="l">
              <a:buFont typeface="Arial" panose="020B0604020202020204" pitchFamily="34" charset="0"/>
              <a:buChar char="•"/>
            </a:pPr>
            <a:r>
              <a:rPr lang="en-GB" b="0" i="0" dirty="0">
                <a:solidFill>
                  <a:srgbClr val="555555"/>
                </a:solidFill>
                <a:effectLst/>
                <a:latin typeface="Open Sans" panose="020B0606030504020204" pitchFamily="34" charset="0"/>
              </a:rPr>
              <a:t>Evaluate a software product’s risk</a:t>
            </a:r>
          </a:p>
          <a:p>
            <a:pPr marL="742950" lvl="1" indent="-285750" algn="l">
              <a:buFont typeface="Arial" panose="020B0604020202020204" pitchFamily="34" charset="0"/>
              <a:buChar char="•"/>
            </a:pPr>
            <a:r>
              <a:rPr lang="en-GB" b="0" i="0" dirty="0">
                <a:solidFill>
                  <a:srgbClr val="555555"/>
                </a:solidFill>
                <a:effectLst/>
                <a:latin typeface="Open Sans" panose="020B0606030504020204" pitchFamily="34" charset="0"/>
              </a:rPr>
              <a:t>Review potential risks from newly discovered vulnerabilities</a:t>
            </a:r>
          </a:p>
          <a:p>
            <a:pPr marL="285750" lvl="0" indent="-285750" algn="l">
              <a:buFont typeface="Arial" panose="020B0604020202020204" pitchFamily="34" charset="0"/>
              <a:buChar char="•"/>
            </a:pPr>
            <a:endParaRPr lang="en-GB" b="0" i="0" dirty="0">
              <a:solidFill>
                <a:srgbClr val="555555"/>
              </a:solidFill>
              <a:effectLst/>
              <a:latin typeface="Open Sans" panose="020B0606030504020204" pitchFamily="34" charset="0"/>
            </a:endParaRPr>
          </a:p>
          <a:p>
            <a:pPr marL="285750" lvl="0" indent="-285750" algn="l">
              <a:buFont typeface="Arial" panose="020B0604020202020204" pitchFamily="34" charset="0"/>
              <a:buChar char="•"/>
            </a:pPr>
            <a:r>
              <a:rPr lang="en-GB" b="0" i="0" dirty="0">
                <a:solidFill>
                  <a:srgbClr val="555555"/>
                </a:solidFill>
                <a:effectLst/>
                <a:latin typeface="Open Sans" panose="020B0606030504020204" pitchFamily="34" charset="0"/>
              </a:rPr>
              <a:t>https://</a:t>
            </a:r>
            <a:r>
              <a:rPr lang="en-GB" b="0" i="0" dirty="0" err="1">
                <a:solidFill>
                  <a:srgbClr val="555555"/>
                </a:solidFill>
                <a:effectLst/>
                <a:latin typeface="Open Sans" panose="020B0606030504020204" pitchFamily="34" charset="0"/>
              </a:rPr>
              <a:t>www.darkreading.com</a:t>
            </a:r>
            <a:r>
              <a:rPr lang="en-GB" b="0" i="0" dirty="0">
                <a:solidFill>
                  <a:srgbClr val="555555"/>
                </a:solidFill>
                <a:effectLst/>
                <a:latin typeface="Open Sans" panose="020B0606030504020204" pitchFamily="34" charset="0"/>
              </a:rPr>
              <a:t>/application-security/artifact-poisoning-</a:t>
            </a:r>
            <a:r>
              <a:rPr lang="en-GB" b="0" i="0" dirty="0" err="1">
                <a:solidFill>
                  <a:srgbClr val="555555"/>
                </a:solidFill>
                <a:effectLst/>
                <a:latin typeface="Open Sans" panose="020B0606030504020204" pitchFamily="34" charset="0"/>
              </a:rPr>
              <a:t>github</a:t>
            </a:r>
            <a:r>
              <a:rPr lang="en-GB" b="0" i="0" dirty="0">
                <a:solidFill>
                  <a:srgbClr val="555555"/>
                </a:solidFill>
                <a:effectLst/>
                <a:latin typeface="Open Sans" panose="020B0606030504020204" pitchFamily="34" charset="0"/>
              </a:rPr>
              <a:t>-actions-malware-software-pipelines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a:t>
            </a:r>
            <a:r>
              <a:rPr lang="en-US" dirty="0" err="1"/>
              <a:t>www.activestate.com</a:t>
            </a:r>
            <a:r>
              <a:rPr lang="en-US" dirty="0"/>
              <a:t>/blog/how-software-bill-of-materials-</a:t>
            </a:r>
            <a:r>
              <a:rPr lang="en-US" dirty="0" err="1"/>
              <a:t>sboms</a:t>
            </a:r>
            <a:r>
              <a:rPr lang="en-US" dirty="0"/>
              <a:t>-support-secure-development/</a:t>
            </a:r>
          </a:p>
          <a:p>
            <a:pPr marL="285750" lvl="0" indent="-285750" algn="l">
              <a:buFont typeface="Arial" panose="020B0604020202020204" pitchFamily="34" charset="0"/>
              <a:buChar char="•"/>
            </a:pPr>
            <a:endParaRPr lang="en-GB" b="0" i="0" dirty="0">
              <a:solidFill>
                <a:srgbClr val="555555"/>
              </a:solidFill>
              <a:effectLst/>
              <a:latin typeface="Open Sans" panose="020B0606030504020204" pitchFamily="34" charset="0"/>
            </a:endParaRPr>
          </a:p>
          <a:p>
            <a:pPr marL="285750" lvl="0" indent="-285750" algn="l">
              <a:buFont typeface="Arial" panose="020B0604020202020204" pitchFamily="34" charset="0"/>
              <a:buChar char="•"/>
            </a:pPr>
            <a:endParaRPr lang="en-GB" b="0" i="0" dirty="0">
              <a:solidFill>
                <a:srgbClr val="555555"/>
              </a:solidFill>
              <a:effectLst/>
              <a:latin typeface="Open Sans" panose="020B0606030504020204" pitchFamily="34" charset="0"/>
            </a:endParaRPr>
          </a:p>
          <a:p>
            <a:pPr algn="l"/>
            <a:endParaRPr lang="en-US"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rtl="0"/>
            <a:fld id="{E7CCE34D-CFF1-4FFE-815B-D050E7ED2DFD}" type="slidenum">
              <a:rPr lang="en-US" smtClean="0"/>
              <a:t>19</a:t>
            </a:fld>
            <a:endParaRPr lang="en-US"/>
          </a:p>
        </p:txBody>
      </p:sp>
    </p:spTree>
    <p:extLst>
      <p:ext uri="{BB962C8B-B14F-4D97-AF65-F5344CB8AC3E}">
        <p14:creationId xmlns:p14="http://schemas.microsoft.com/office/powerpoint/2010/main" val="2354522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4"/>
                </a:solidFill>
                <a:effectLst/>
                <a:latin typeface="arial" panose="020B0604020202020204" pitchFamily="34" charset="0"/>
              </a:rPr>
              <a:t>App Apache 2.0 license</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20</a:t>
            </a:fld>
            <a:endParaRPr lang="en-US"/>
          </a:p>
        </p:txBody>
      </p:sp>
    </p:spTree>
    <p:extLst>
      <p:ext uri="{BB962C8B-B14F-4D97-AF65-F5344CB8AC3E}">
        <p14:creationId xmlns:p14="http://schemas.microsoft.com/office/powerpoint/2010/main" val="690129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4"/>
                </a:solidFill>
                <a:effectLst/>
                <a:latin typeface="arial" panose="020B0604020202020204" pitchFamily="34" charset="0"/>
              </a:rPr>
              <a:t>App Apache 2.0 license</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21</a:t>
            </a:fld>
            <a:endParaRPr lang="en-US"/>
          </a:p>
        </p:txBody>
      </p:sp>
    </p:spTree>
    <p:extLst>
      <p:ext uri="{BB962C8B-B14F-4D97-AF65-F5344CB8AC3E}">
        <p14:creationId xmlns:p14="http://schemas.microsoft.com/office/powerpoint/2010/main" val="328269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2124"/>
                </a:solidFill>
                <a:effectLst/>
                <a:latin typeface="arial" panose="020B0604020202020204" pitchFamily="34" charset="0"/>
              </a:rPr>
              <a:t>What is the OWASP Top 10?</a:t>
            </a:r>
            <a:endParaRPr lang="en-US" b="0" i="0" dirty="0">
              <a:solidFill>
                <a:srgbClr val="202124"/>
              </a:solidFill>
              <a:effectLst/>
              <a:latin typeface="arial" panose="020B0604020202020204" pitchFamily="34" charset="0"/>
            </a:endParaRPr>
          </a:p>
          <a:p>
            <a:pPr algn="l">
              <a:buFont typeface="+mj-lt"/>
              <a:buAutoNum type="arabicPeriod"/>
            </a:pPr>
            <a:r>
              <a:rPr lang="en-US" b="0" i="0" dirty="0">
                <a:solidFill>
                  <a:srgbClr val="202124"/>
                </a:solidFill>
                <a:effectLst/>
                <a:latin typeface="arial" panose="020B0604020202020204" pitchFamily="34" charset="0"/>
              </a:rPr>
              <a:t>Injection. ...</a:t>
            </a:r>
          </a:p>
          <a:p>
            <a:pPr algn="l">
              <a:buFont typeface="+mj-lt"/>
              <a:buAutoNum type="arabicPeriod"/>
            </a:pPr>
            <a:r>
              <a:rPr lang="en-US" b="0" i="0" dirty="0">
                <a:solidFill>
                  <a:srgbClr val="202124"/>
                </a:solidFill>
                <a:effectLst/>
                <a:latin typeface="arial" panose="020B0604020202020204" pitchFamily="34" charset="0"/>
              </a:rPr>
              <a:t>Broken Authentication. ...</a:t>
            </a:r>
          </a:p>
          <a:p>
            <a:pPr algn="l">
              <a:buFont typeface="+mj-lt"/>
              <a:buAutoNum type="arabicPeriod"/>
            </a:pPr>
            <a:r>
              <a:rPr lang="en-US" b="0" i="0" dirty="0">
                <a:solidFill>
                  <a:srgbClr val="202124"/>
                </a:solidFill>
                <a:effectLst/>
                <a:latin typeface="arial" panose="020B0604020202020204" pitchFamily="34" charset="0"/>
              </a:rPr>
              <a:t>Sensitive Data Exposure. ...</a:t>
            </a:r>
          </a:p>
          <a:p>
            <a:pPr algn="l">
              <a:buFont typeface="+mj-lt"/>
              <a:buAutoNum type="arabicPeriod"/>
            </a:pPr>
            <a:r>
              <a:rPr lang="en-US" b="0" i="0" dirty="0">
                <a:solidFill>
                  <a:srgbClr val="202124"/>
                </a:solidFill>
                <a:effectLst/>
                <a:latin typeface="arial" panose="020B0604020202020204" pitchFamily="34" charset="0"/>
              </a:rPr>
              <a:t>XML External Entities (XEE) ...</a:t>
            </a:r>
          </a:p>
          <a:p>
            <a:pPr algn="l">
              <a:buFont typeface="+mj-lt"/>
              <a:buAutoNum type="arabicPeriod"/>
            </a:pPr>
            <a:r>
              <a:rPr lang="en-US" b="0" i="0" dirty="0">
                <a:solidFill>
                  <a:srgbClr val="202124"/>
                </a:solidFill>
                <a:effectLst/>
                <a:latin typeface="arial" panose="020B0604020202020204" pitchFamily="34" charset="0"/>
              </a:rPr>
              <a:t>Broken Access Control. ...</a:t>
            </a:r>
          </a:p>
          <a:p>
            <a:pPr algn="l">
              <a:buFont typeface="+mj-lt"/>
              <a:buAutoNum type="arabicPeriod"/>
            </a:pPr>
            <a:r>
              <a:rPr lang="en-US" b="0" i="0" dirty="0">
                <a:solidFill>
                  <a:srgbClr val="202124"/>
                </a:solidFill>
                <a:effectLst/>
                <a:latin typeface="arial" panose="020B0604020202020204" pitchFamily="34" charset="0"/>
              </a:rPr>
              <a:t>Security Misconfiguration. ...</a:t>
            </a:r>
          </a:p>
          <a:p>
            <a:pPr algn="l">
              <a:buFont typeface="+mj-lt"/>
              <a:buAutoNum type="arabicPeriod"/>
            </a:pPr>
            <a:r>
              <a:rPr lang="en-US" b="0" i="0" dirty="0">
                <a:solidFill>
                  <a:srgbClr val="202124"/>
                </a:solidFill>
                <a:effectLst/>
                <a:latin typeface="arial" panose="020B0604020202020204" pitchFamily="34" charset="0"/>
              </a:rPr>
              <a:t>Cross-Site Scripting. ...</a:t>
            </a:r>
          </a:p>
          <a:p>
            <a:pPr algn="l">
              <a:buFont typeface="+mj-lt"/>
              <a:buAutoNum type="arabicPeriod"/>
            </a:pPr>
            <a:r>
              <a:rPr lang="en-US" b="0" i="0" dirty="0">
                <a:solidFill>
                  <a:srgbClr val="202124"/>
                </a:solidFill>
                <a:effectLst/>
                <a:latin typeface="arial" panose="020B0604020202020204" pitchFamily="34" charset="0"/>
              </a:rPr>
              <a:t>Insecure Deserialization.</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solidFill>
                  <a:srgbClr val="222222"/>
                </a:solidFill>
                <a:effectLst/>
                <a:latin typeface="-apple-system"/>
              </a:rPr>
              <a:t> Using Components With Known Vulnerabilities</a:t>
            </a:r>
            <a:endParaRPr lang="en-US" b="0" i="0" dirty="0">
              <a:solidFill>
                <a:srgbClr val="202124"/>
              </a:solidFill>
              <a:effectLst/>
              <a:latin typeface="arial" panose="020B0604020202020204" pitchFamily="34" charset="0"/>
            </a:endParaRPr>
          </a:p>
          <a:p>
            <a:pPr algn="l">
              <a:buFont typeface="+mj-lt"/>
              <a:buAutoNum type="arabicPeriod"/>
            </a:pPr>
            <a:r>
              <a:rPr lang="en-US" b="0" i="0" dirty="0">
                <a:solidFill>
                  <a:srgbClr val="202124"/>
                </a:solidFill>
                <a:effectLst/>
                <a:latin typeface="arial" panose="020B0604020202020204" pitchFamily="34" charset="0"/>
              </a:rPr>
              <a:t> Insufficient logging and monitoring</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22</a:t>
            </a:fld>
            <a:endParaRPr lang="en-US"/>
          </a:p>
        </p:txBody>
      </p:sp>
    </p:spTree>
    <p:extLst>
      <p:ext uri="{BB962C8B-B14F-4D97-AF65-F5344CB8AC3E}">
        <p14:creationId xmlns:p14="http://schemas.microsoft.com/office/powerpoint/2010/main" val="3852810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4"/>
                </a:solidFill>
                <a:effectLst/>
                <a:latin typeface="arial" panose="020B0604020202020204" pitchFamily="34" charset="0"/>
              </a:rPr>
              <a:t>Analysis tools git: </a:t>
            </a:r>
            <a:r>
              <a:rPr lang="en-GB" sz="1200" i="0" dirty="0">
                <a:solidFill>
                  <a:srgbClr val="24292F"/>
                </a:solidFill>
                <a:effectLst/>
                <a:latin typeface="-apple-system"/>
              </a:rPr>
              <a:t>for all programming languages, build tools, config files and more </a:t>
            </a:r>
          </a:p>
          <a:p>
            <a:pPr algn="l"/>
            <a:r>
              <a:rPr lang="en-GB" sz="1200" b="0" i="0" dirty="0">
                <a:solidFill>
                  <a:srgbClr val="24292F"/>
                </a:solidFill>
                <a:effectLst/>
                <a:latin typeface="-apple-system"/>
              </a:rPr>
              <a:t>Apache 2.0 and MIT</a:t>
            </a:r>
            <a:endParaRPr lang="en-US"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23</a:t>
            </a:fld>
            <a:endParaRPr lang="en-US"/>
          </a:p>
        </p:txBody>
      </p:sp>
    </p:spTree>
    <p:extLst>
      <p:ext uri="{BB962C8B-B14F-4D97-AF65-F5344CB8AC3E}">
        <p14:creationId xmlns:p14="http://schemas.microsoft.com/office/powerpoint/2010/main" val="2380497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test, why so serious so early</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24</a:t>
            </a:fld>
            <a:endParaRPr lang="en-US"/>
          </a:p>
        </p:txBody>
      </p:sp>
    </p:spTree>
    <p:extLst>
      <p:ext uri="{BB962C8B-B14F-4D97-AF65-F5344CB8AC3E}">
        <p14:creationId xmlns:p14="http://schemas.microsoft.com/office/powerpoint/2010/main" val="159198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environment specific – not one size fits all</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25</a:t>
            </a:fld>
            <a:endParaRPr lang="en-US"/>
          </a:p>
        </p:txBody>
      </p:sp>
    </p:spTree>
    <p:extLst>
      <p:ext uri="{BB962C8B-B14F-4D97-AF65-F5344CB8AC3E}">
        <p14:creationId xmlns:p14="http://schemas.microsoft.com/office/powerpoint/2010/main" val="125184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environment specific – not one size fits all</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26</a:t>
            </a:fld>
            <a:endParaRPr lang="en-US"/>
          </a:p>
        </p:txBody>
      </p:sp>
    </p:spTree>
    <p:extLst>
      <p:ext uri="{BB962C8B-B14F-4D97-AF65-F5344CB8AC3E}">
        <p14:creationId xmlns:p14="http://schemas.microsoft.com/office/powerpoint/2010/main" val="1431595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golden signals:</a:t>
            </a:r>
          </a:p>
          <a:p>
            <a:r>
              <a:rPr lang="en-US" dirty="0"/>
              <a:t>Latency</a:t>
            </a:r>
          </a:p>
          <a:p>
            <a:r>
              <a:rPr lang="en-US" dirty="0"/>
              <a:t>Traffic</a:t>
            </a:r>
          </a:p>
          <a:p>
            <a:r>
              <a:rPr lang="en-US" dirty="0"/>
              <a:t>Error</a:t>
            </a:r>
          </a:p>
          <a:p>
            <a:r>
              <a:rPr lang="en-US" dirty="0"/>
              <a:t>Saturation</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27</a:t>
            </a:fld>
            <a:endParaRPr lang="en-US"/>
          </a:p>
        </p:txBody>
      </p:sp>
    </p:spTree>
    <p:extLst>
      <p:ext uri="{BB962C8B-B14F-4D97-AF65-F5344CB8AC3E}">
        <p14:creationId xmlns:p14="http://schemas.microsoft.com/office/powerpoint/2010/main" val="2583190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4"/>
                </a:solidFill>
                <a:effectLst/>
                <a:latin typeface="arial" panose="020B0604020202020204" pitchFamily="34" charset="0"/>
              </a:rPr>
              <a:t>Apache 2.0</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28</a:t>
            </a:fld>
            <a:endParaRPr lang="en-US"/>
          </a:p>
        </p:txBody>
      </p:sp>
    </p:spTree>
    <p:extLst>
      <p:ext uri="{BB962C8B-B14F-4D97-AF65-F5344CB8AC3E}">
        <p14:creationId xmlns:p14="http://schemas.microsoft.com/office/powerpoint/2010/main" val="2628573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Why embed security in DevOps process</a:t>
            </a:r>
          </a:p>
          <a:p>
            <a:pPr marL="285750" indent="-285750">
              <a:buFont typeface="Arial" panose="020B0604020202020204" pitchFamily="34" charset="0"/>
              <a:buChar char="•"/>
            </a:pPr>
            <a:r>
              <a:rPr lang="en-US" dirty="0"/>
              <a:t>How to use Open source securely</a:t>
            </a:r>
          </a:p>
          <a:p>
            <a:pPr marL="285750" indent="-285750">
              <a:buFont typeface="Arial" panose="020B0604020202020204" pitchFamily="34" charset="0"/>
              <a:buChar char="•"/>
            </a:pPr>
            <a:r>
              <a:rPr lang="en-US" dirty="0"/>
              <a:t>Build security into CICD process</a:t>
            </a:r>
          </a:p>
          <a:p>
            <a:pPr marL="285750" indent="-285750">
              <a:buFont typeface="Arial" panose="020B0604020202020204" pitchFamily="34" charset="0"/>
              <a:buChar char="•"/>
            </a:pPr>
            <a:r>
              <a:rPr lang="en-US" dirty="0"/>
              <a:t>Separation of environment to boost productivity</a:t>
            </a:r>
          </a:p>
          <a:p>
            <a:pPr marL="285750" indent="-285750">
              <a:buFont typeface="Arial" panose="020B0604020202020204" pitchFamily="34" charset="0"/>
              <a:buChar char="•"/>
            </a:pPr>
            <a:r>
              <a:rPr lang="en-US" dirty="0"/>
              <a:t>Continue security monitoring at run time as things change</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29</a:t>
            </a:fld>
            <a:endParaRPr lang="en-US"/>
          </a:p>
        </p:txBody>
      </p:sp>
    </p:spTree>
    <p:extLst>
      <p:ext uri="{BB962C8B-B14F-4D97-AF65-F5344CB8AC3E}">
        <p14:creationId xmlns:p14="http://schemas.microsoft.com/office/powerpoint/2010/main" val="466207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secure is the software development lifecycle at your company?</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30</a:t>
            </a:fld>
            <a:endParaRPr lang="en-US"/>
          </a:p>
        </p:txBody>
      </p:sp>
    </p:spTree>
    <p:extLst>
      <p:ext uri="{BB962C8B-B14F-4D97-AF65-F5344CB8AC3E}">
        <p14:creationId xmlns:p14="http://schemas.microsoft.com/office/powerpoint/2010/main" val="4223805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32</a:t>
            </a:fld>
            <a:endParaRPr lang="en-US"/>
          </a:p>
        </p:txBody>
      </p:sp>
    </p:spTree>
    <p:extLst>
      <p:ext uri="{BB962C8B-B14F-4D97-AF65-F5344CB8AC3E}">
        <p14:creationId xmlns:p14="http://schemas.microsoft.com/office/powerpoint/2010/main" val="249222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about me. I'm a mom of a 5 year old, I work at Saxo as Chief Cloud Architect and Product Owner, and I talk a lot about open source.</a:t>
            </a:r>
            <a:br>
              <a:rPr lang="en-US" dirty="0"/>
            </a:br>
            <a:r>
              <a:rPr lang="en-US" dirty="0"/>
              <a:t>My love to open source is displayed as the number plate in my car </a:t>
            </a:r>
            <a:r>
              <a:rPr lang="en-US" dirty="0">
                <a:sym typeface="Wingdings" pitchFamily="2" charset="2"/>
              </a:rPr>
              <a:t></a:t>
            </a:r>
          </a:p>
          <a:p>
            <a:r>
              <a:rPr lang="en-US" dirty="0">
                <a:sym typeface="Wingdings" pitchFamily="2" charset="2"/>
              </a:rPr>
              <a:t>I like to do things in fast and secure way – and that’s what this talk is about.</a:t>
            </a:r>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3</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a:t>
            </a:r>
            <a:r>
              <a:rPr lang="en-GB" b="0" i="0" dirty="0" err="1">
                <a:solidFill>
                  <a:srgbClr val="4D5156"/>
                </a:solidFill>
                <a:effectLst/>
                <a:latin typeface="arial" panose="020B0604020202020204" pitchFamily="34" charset="0"/>
              </a:rPr>
              <a:t>Fournais</a:t>
            </a:r>
            <a:r>
              <a:rPr lang="en-GB" b="0" i="0" dirty="0">
                <a:solidFill>
                  <a:srgbClr val="4D5156"/>
                </a:solidFill>
                <a:effectLst/>
                <a:latin typeface="arial" panose="020B0604020202020204" pitchFamily="34" charset="0"/>
              </a:rPr>
              <a:t>,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4</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need to embed security into DevOps</a:t>
            </a:r>
          </a:p>
          <a:p>
            <a:endParaRPr lang="en-US" dirty="0"/>
          </a:p>
          <a:p>
            <a:r>
              <a:rPr lang="en-US" dirty="0"/>
              <a:t>there are vuln in the </a:t>
            </a:r>
            <a:r>
              <a:rPr lang="en-US" dirty="0" err="1"/>
              <a:t>sw</a:t>
            </a:r>
            <a:r>
              <a:rPr lang="en-US" dirty="0"/>
              <a:t> we build</a:t>
            </a:r>
          </a:p>
          <a:p>
            <a:endParaRPr lang="en-US" dirty="0"/>
          </a:p>
          <a:p>
            <a:r>
              <a:rPr lang="en-US" dirty="0"/>
              <a:t>You are only as strong as your weakest link</a:t>
            </a:r>
          </a:p>
          <a:p>
            <a:endParaRPr lang="en-US" dirty="0"/>
          </a:p>
          <a:p>
            <a:r>
              <a:rPr lang="en-US" dirty="0"/>
              <a:t>to protect the intellectual properties/assets</a:t>
            </a:r>
          </a:p>
          <a:p>
            <a:r>
              <a:rPr lang="en-US" dirty="0"/>
              <a:t>we need to build security into the dev/release process</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5</a:t>
            </a:fld>
            <a:endParaRPr lang="en-US"/>
          </a:p>
        </p:txBody>
      </p:sp>
    </p:spTree>
    <p:extLst>
      <p:ext uri="{BB962C8B-B14F-4D97-AF65-F5344CB8AC3E}">
        <p14:creationId xmlns:p14="http://schemas.microsoft.com/office/powerpoint/2010/main" val="33717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security – find the balance</a:t>
            </a:r>
          </a:p>
          <a:p>
            <a:r>
              <a:rPr lang="en-US" dirty="0"/>
              <a:t>Introduce the topic of the presentation and why it's important.</a:t>
            </a:r>
          </a:p>
          <a:p>
            <a:r>
              <a:rPr lang="en-US" dirty="0"/>
              <a:t>Briefly mention the risks associated with software development in enterprise environments.</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6</a:t>
            </a:fld>
            <a:endParaRPr lang="en-US"/>
          </a:p>
        </p:txBody>
      </p:sp>
    </p:spTree>
    <p:extLst>
      <p:ext uri="{BB962C8B-B14F-4D97-AF65-F5344CB8AC3E}">
        <p14:creationId xmlns:p14="http://schemas.microsoft.com/office/powerpoint/2010/main" val="66034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Defense in depth </a:t>
            </a:r>
            <a:r>
              <a:rPr lang="en-GB" b="0" i="0" dirty="0">
                <a:solidFill>
                  <a:srgbClr val="292929"/>
                </a:solidFill>
                <a:effectLst/>
                <a:latin typeface="source-serif-pro"/>
              </a:rPr>
              <a:t>is a strategy that employs a series of mechanisms</a:t>
            </a:r>
          </a:p>
          <a:p>
            <a:r>
              <a:rPr lang="en-GB" b="0" i="0" dirty="0">
                <a:solidFill>
                  <a:srgbClr val="292929"/>
                </a:solidFill>
                <a:effectLst/>
                <a:latin typeface="source-serif-pro"/>
              </a:rPr>
              <a:t> to slow the advance of an attack aimed at acquiring unauthorized access to information. </a:t>
            </a:r>
          </a:p>
          <a:p>
            <a:r>
              <a:rPr lang="en-GB" b="0" i="0" dirty="0">
                <a:solidFill>
                  <a:srgbClr val="292929"/>
                </a:solidFill>
                <a:effectLst/>
                <a:latin typeface="source-serif-pro"/>
              </a:rPr>
              <a:t>Each layer provides protection so that if one layer is breached, </a:t>
            </a:r>
          </a:p>
          <a:p>
            <a:r>
              <a:rPr lang="en-GB" b="0" i="0" dirty="0">
                <a:solidFill>
                  <a:srgbClr val="292929"/>
                </a:solidFill>
                <a:effectLst/>
                <a:latin typeface="source-serif-pro"/>
              </a:rPr>
              <a:t>a subsequent layer is already in place to prevent further exposure. </a:t>
            </a:r>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7</a:t>
            </a:fld>
            <a:endParaRPr lang="en-US"/>
          </a:p>
        </p:txBody>
      </p:sp>
    </p:spTree>
    <p:extLst>
      <p:ext uri="{BB962C8B-B14F-4D97-AF65-F5344CB8AC3E}">
        <p14:creationId xmlns:p14="http://schemas.microsoft.com/office/powerpoint/2010/main" val="39688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technologies and tools</a:t>
            </a:r>
          </a:p>
          <a:p>
            <a:endParaRPr lang="en-US" dirty="0"/>
          </a:p>
          <a:p>
            <a:r>
              <a:rPr lang="en-US" dirty="0"/>
              <a:t>Discuss key technologies and tools that can help streamline the security process.</a:t>
            </a:r>
          </a:p>
          <a:p>
            <a:r>
              <a:rPr lang="en-US" dirty="0"/>
              <a:t>Mention automated code analysis, vulnerability scanning, and runtime threat prevention and detection.</a:t>
            </a:r>
          </a:p>
        </p:txBody>
      </p:sp>
      <p:sp>
        <p:nvSpPr>
          <p:cNvPr id="4" name="Slide Number Placeholder 3"/>
          <p:cNvSpPr>
            <a:spLocks noGrp="1"/>
          </p:cNvSpPr>
          <p:nvPr>
            <p:ph type="sldNum" sz="quarter" idx="5"/>
          </p:nvPr>
        </p:nvSpPr>
        <p:spPr/>
        <p:txBody>
          <a:bodyPr/>
          <a:lstStyle/>
          <a:p>
            <a:pPr rtl="0"/>
            <a:fld id="{E7CCE34D-CFF1-4FFE-815B-D050E7ED2DFD}" type="slidenum">
              <a:rPr lang="en-US" smtClean="0"/>
              <a:t>8</a:t>
            </a:fld>
            <a:endParaRPr lang="en-US"/>
          </a:p>
        </p:txBody>
      </p:sp>
    </p:spTree>
    <p:extLst>
      <p:ext uri="{BB962C8B-B14F-4D97-AF65-F5344CB8AC3E}">
        <p14:creationId xmlns:p14="http://schemas.microsoft.com/office/powerpoint/2010/main" val="430257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t>
            </a:r>
            <a:r>
              <a:rPr lang="en-US" dirty="0" err="1"/>
              <a:t>devops</a:t>
            </a:r>
            <a:r>
              <a:rPr lang="en-US" dirty="0"/>
              <a:t> speed up the software development process – it also need to be protected</a:t>
            </a:r>
          </a:p>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12</a:t>
            </a:fld>
            <a:endParaRPr lang="en-US"/>
          </a:p>
        </p:txBody>
      </p:sp>
    </p:spTree>
    <p:extLst>
      <p:ext uri="{BB962C8B-B14F-4D97-AF65-F5344CB8AC3E}">
        <p14:creationId xmlns:p14="http://schemas.microsoft.com/office/powerpoint/2010/main" val="148424107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85202767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50779659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09710740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n-gb"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n-gb"/>
              <a:t>Click to edit Master text styles</a:t>
            </a:r>
          </a:p>
        </p:txBody>
      </p:sp>
    </p:spTree>
    <p:extLst>
      <p:ext uri="{BB962C8B-B14F-4D97-AF65-F5344CB8AC3E}">
        <p14:creationId xmlns:p14="http://schemas.microsoft.com/office/powerpoint/2010/main" val="1877186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3117293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endParaRPr lang="en-US" dirty="0">
              <a:solidFill>
                <a:schemeClr val="tx1">
                  <a:alpha val="60000"/>
                </a:schemeClr>
              </a:solidFill>
            </a:endParaRPr>
          </a:p>
        </p:txBody>
      </p:sp>
    </p:spTree>
    <p:extLst>
      <p:ext uri="{BB962C8B-B14F-4D97-AF65-F5344CB8AC3E}">
        <p14:creationId xmlns:p14="http://schemas.microsoft.com/office/powerpoint/2010/main" val="298994623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prstGeom prst="rect">
            <a:avLst/>
          </a:prstGeom>
          <a:solidFill>
            <a:schemeClr val="bg2"/>
          </a:solidFill>
        </p:spPr>
        <p:txBody>
          <a:bodyPr rtlCol="0"/>
          <a:lstStyle/>
          <a:p>
            <a:pPr rtl="0"/>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prstGeom prst="rect">
            <a:avLst/>
          </a:prstGeo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prstGeom prst="rect">
            <a:avLst/>
          </a:prstGeo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a:prstGeom prst="rect">
            <a:avLst/>
          </a:prstGeom>
        </p:spPr>
        <p:txBody>
          <a:bodyPr wrap="square" rtlCol="0" anchor="b" anchorCtr="0">
            <a:noAutofit/>
          </a:bodyPr>
          <a:lstStyle>
            <a:lvl1pPr>
              <a:defRPr sz="4000"/>
            </a:lvl1pPr>
          </a:lstStyle>
          <a:p>
            <a:pPr rtl="0"/>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a:prstGeom prst="rect">
            <a:avLst/>
          </a:prstGeom>
        </p:spPr>
        <p:txBody>
          <a:bodyPr rtlCol="0">
            <a:noAutofit/>
          </a:bodyPr>
          <a:lstStyle>
            <a:lvl1pPr>
              <a:buNone/>
              <a:defRPr sz="2400"/>
            </a:lvl1pPr>
            <a:lvl2pPr>
              <a:defRPr sz="2000"/>
            </a:lvl2pPr>
            <a:lvl3pPr>
              <a:defRPr sz="2000"/>
            </a:lvl3pPr>
            <a:lvl4pPr>
              <a:defRPr sz="2000"/>
            </a:lvl4pPr>
            <a:lvl5pPr>
              <a:defRPr sz="2000"/>
            </a:lvl5pPr>
          </a:lstStyle>
          <a:p>
            <a:pPr lvl="0" rtl="0"/>
            <a:r>
              <a:rPr lang="en-gb"/>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a:prstGeom prst="rect">
            <a:avLst/>
          </a:prstGeom>
        </p:spPr>
        <p:txBody>
          <a:bodyPr rtlCol="0">
            <a:noAutofit/>
          </a:bodyPr>
          <a:lstStyle/>
          <a:p>
            <a:pPr rtl="0"/>
            <a:r>
              <a:rPr lang="en-gb"/>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prstGeom prst="rect">
            <a:avLst/>
          </a:prstGeom>
          <a:solidFill>
            <a:schemeClr val="accent5"/>
          </a:solidFill>
        </p:spPr>
        <p:txBody>
          <a:bodyPr rtlCol="0">
            <a:noAutofit/>
          </a:bodyPr>
          <a:lstStyle/>
          <a:p>
            <a:pPr rtl="0"/>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prstGeom prst="rect">
            <a:avLst/>
          </a:prstGeom>
          <a:solidFill>
            <a:schemeClr val="accent5"/>
          </a:solidFill>
        </p:spPr>
        <p:txBody>
          <a:bodyPr rtlCol="0">
            <a:noAutofit/>
          </a:bodyPr>
          <a:lstStyle/>
          <a:p>
            <a:pPr rtl="0"/>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prstGeom prst="rect">
            <a:avLst/>
          </a:prstGeom>
          <a:solidFill>
            <a:schemeClr val="accent5"/>
          </a:solidFill>
        </p:spPr>
        <p:txBody>
          <a:bodyPr rtlCol="0">
            <a:noAutofit/>
          </a:bodyPr>
          <a:lstStyle/>
          <a:p>
            <a:pPr rtl="0"/>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prstGeom prst="rect">
            <a:avLst/>
          </a:prstGeom>
          <a:solidFill>
            <a:schemeClr val="accent5"/>
          </a:solidFill>
        </p:spPr>
        <p:txBody>
          <a:bodyPr rtlCol="0">
            <a:noAutofit/>
          </a:bodyPr>
          <a:lstStyle/>
          <a:p>
            <a:pPr rtl="0"/>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a:prstGeom prst="rect">
            <a:avLst/>
          </a:prstGeom>
        </p:spPr>
        <p:txBody>
          <a:bodyPr rtlCol="0">
            <a:noAutofit/>
          </a:bodyPr>
          <a:lstStyle>
            <a:lvl1pPr>
              <a:buNone/>
              <a:defRPr sz="2000" b="1"/>
            </a:lvl1pPr>
          </a:lstStyle>
          <a:p>
            <a:pPr lvl="0" rtl="0"/>
            <a:r>
              <a:rPr lang="en-gb"/>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a:prstGeom prst="rect">
            <a:avLst/>
          </a:prstGeom>
        </p:spPr>
        <p:txBody>
          <a:bodyPr rtlCol="0">
            <a:noAutofit/>
          </a:bodyPr>
          <a:lstStyle>
            <a:lvl1pPr>
              <a:buNone/>
              <a:defRPr sz="1800"/>
            </a:lvl1pPr>
          </a:lstStyle>
          <a:p>
            <a:pPr lvl="0" rtl="0"/>
            <a:r>
              <a:rPr lang="en-gb"/>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a:prstGeom prst="rect">
            <a:avLst/>
          </a:prstGeom>
        </p:spPr>
        <p:txBody>
          <a:bodyPr rtlCol="0">
            <a:noAutofit/>
          </a:bodyPr>
          <a:lstStyle>
            <a:lvl1pPr>
              <a:buNone/>
              <a:defRPr sz="2000" b="1"/>
            </a:lvl1pPr>
          </a:lstStyle>
          <a:p>
            <a:pPr lvl="0" rtl="0"/>
            <a:r>
              <a:rPr lang="en-gb"/>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a:prstGeom prst="rect">
            <a:avLst/>
          </a:prstGeom>
        </p:spPr>
        <p:txBody>
          <a:bodyPr rtlCol="0">
            <a:noAutofit/>
          </a:bodyPr>
          <a:lstStyle>
            <a:lvl1pPr>
              <a:buNone/>
              <a:defRPr sz="1800"/>
            </a:lvl1pPr>
          </a:lstStyle>
          <a:p>
            <a:pPr lvl="0" rtl="0"/>
            <a:r>
              <a:rPr lang="en-gb"/>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a:prstGeom prst="rect">
            <a:avLst/>
          </a:prstGeom>
        </p:spPr>
        <p:txBody>
          <a:bodyPr rtlCol="0">
            <a:noAutofit/>
          </a:bodyPr>
          <a:lstStyle>
            <a:lvl1pPr>
              <a:buNone/>
              <a:defRPr sz="2000" b="1"/>
            </a:lvl1pPr>
          </a:lstStyle>
          <a:p>
            <a:pPr lvl="0" rtl="0"/>
            <a:r>
              <a:rPr lang="en-gb"/>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a:prstGeom prst="rect">
            <a:avLst/>
          </a:prstGeom>
        </p:spPr>
        <p:txBody>
          <a:bodyPr rtlCol="0">
            <a:noAutofit/>
          </a:bodyPr>
          <a:lstStyle>
            <a:lvl1pPr>
              <a:buNone/>
              <a:defRPr sz="1800"/>
            </a:lvl1pPr>
          </a:lstStyle>
          <a:p>
            <a:pPr lvl="0" rtl="0"/>
            <a:r>
              <a:rPr lang="en-gb"/>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a:prstGeom prst="rect">
            <a:avLst/>
          </a:prstGeom>
        </p:spPr>
        <p:txBody>
          <a:bodyPr rtlCol="0">
            <a:noAutofit/>
          </a:bodyPr>
          <a:lstStyle>
            <a:lvl1pPr>
              <a:buNone/>
              <a:defRPr sz="2000" b="1"/>
            </a:lvl1pPr>
          </a:lstStyle>
          <a:p>
            <a:pPr lvl="0" rtl="0"/>
            <a:r>
              <a:rPr lang="en-gb"/>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a:prstGeom prst="rect">
            <a:avLst/>
          </a:prstGeom>
        </p:spPr>
        <p:txBody>
          <a:bodyPr rtlCol="0">
            <a:noAutofit/>
          </a:bodyPr>
          <a:lstStyle>
            <a:lvl1pPr>
              <a:buNone/>
              <a:defRPr sz="1800"/>
            </a:lvl1pPr>
          </a:lstStyle>
          <a:p>
            <a:pPr lvl="0" rtl="0"/>
            <a:r>
              <a:rPr lang="en-gb"/>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a:prstGeom prst="rect">
            <a:avLst/>
          </a:prstGeom>
        </p:spPr>
        <p:txBody>
          <a:bodyPr vert="horz" wrap="square" lIns="0" tIns="0" rIns="0" bIns="0" rtlCol="0" anchor="t" anchorCtr="0">
            <a:noAutofit/>
          </a:bodyPr>
          <a:lstStyle>
            <a:lvl1pPr>
              <a:defRPr lang="en-US" sz="4800" dirty="0"/>
            </a:lvl1pPr>
          </a:lstStyle>
          <a:p>
            <a:pPr lvl="0" rtl="0">
              <a:lnSpc>
                <a:spcPct val="100000"/>
              </a:lnSpc>
            </a:pPr>
            <a:r>
              <a:rPr lang="en-gb"/>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a:prstGeom prst="rect">
            <a:avLst/>
          </a:prstGeo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a:prstGeom prst="rect">
            <a:avLst/>
          </a:prstGeom>
        </p:spPr>
        <p:txBody>
          <a:bodyPr rtlCol="0">
            <a:noAutofit/>
          </a:bodyPr>
          <a:lstStyle>
            <a:lvl1pPr>
              <a:defRPr sz="1800"/>
            </a:lvl1pPr>
            <a:lvl2pPr>
              <a:defRPr sz="1800"/>
            </a:lvl2pPr>
            <a:lvl3pPr>
              <a:defRPr sz="1800"/>
            </a:lvl3pPr>
            <a:lvl4pPr>
              <a:defRPr sz="1800"/>
            </a:lvl4pPr>
            <a:lvl5pPr>
              <a:defRPr sz="18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a:prstGeom prst="rect">
            <a:avLst/>
          </a:prstGeo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rtl="0"/>
            <a:r>
              <a:rPr lang="en-gb"/>
              <a:t>Click to edit</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a:prstGeom prst="rect">
            <a:avLst/>
          </a:prstGeom>
        </p:spPr>
        <p:txBody>
          <a:bodyPr rtlCol="0">
            <a:noAutofit/>
          </a:bodyPr>
          <a:lstStyle>
            <a:lvl1pPr>
              <a:defRPr sz="1700"/>
            </a:lvl1pPr>
            <a:lvl2pPr>
              <a:defRPr sz="1700"/>
            </a:lvl2pPr>
            <a:lvl3pPr>
              <a:defRPr sz="1700"/>
            </a:lvl3pPr>
            <a:lvl4pPr>
              <a:defRPr sz="1700"/>
            </a:lvl4pPr>
            <a:lvl5pPr>
              <a:defRPr sz="17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a:prstGeom prst="rect">
            <a:avLst/>
          </a:prstGeo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rtl="0"/>
            <a:r>
              <a:rPr lang="en-gb"/>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a:prstGeom prst="rect">
            <a:avLst/>
          </a:prstGeom>
        </p:spPr>
        <p:txBody>
          <a:bodyPr rtlCol="0">
            <a:noAutofit/>
          </a:bodyPr>
          <a:lstStyle>
            <a:lvl1pPr>
              <a:defRPr sz="1700"/>
            </a:lvl1pPr>
            <a:lvl2pPr>
              <a:defRPr sz="1700"/>
            </a:lvl2pPr>
            <a:lvl3pPr>
              <a:defRPr sz="1700"/>
            </a:lvl3pPr>
            <a:lvl4pPr>
              <a:defRPr sz="1700"/>
            </a:lvl4pPr>
            <a:lvl5pPr>
              <a:defRPr sz="17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a:prstGeom prst="rect">
            <a:avLst/>
          </a:prstGeom>
        </p:spPr>
        <p:txBody>
          <a:bodyPr wrap="square" rtlCol="0" anchor="t" anchorCtr="0">
            <a:noAutofit/>
          </a:bodyPr>
          <a:lstStyle/>
          <a:p>
            <a:pPr rtl="0"/>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prstGeom prst="rect">
            <a:avLst/>
          </a:prstGeom>
          <a:solidFill>
            <a:schemeClr val="accent5"/>
          </a:solidFill>
        </p:spPr>
        <p:txBody>
          <a:bodyPr rtlCol="0">
            <a:noAutofit/>
          </a:bodyPr>
          <a:lstStyle/>
          <a:p>
            <a:pPr rtl="0"/>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a:prstGeom prst="rect">
            <a:avLst/>
          </a:prstGeo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61418830"/>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a:prstGeom prst="rect">
            <a:avLst/>
          </a:prstGeom>
        </p:spPr>
        <p:txBody>
          <a:bodyPr rtlCol="0" anchor="b" anchorCtr="0">
            <a:noAutofit/>
          </a:bodyPr>
          <a:lstStyle/>
          <a:p>
            <a:pPr rtl="0"/>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a:prstGeom prst="rect">
            <a:avLst/>
          </a:prstGeom>
        </p:spPr>
        <p:txBody>
          <a:bodyPr rtlCol="0">
            <a:noAutofit/>
          </a:bodyPr>
          <a:lstStyle>
            <a:lvl1pPr>
              <a:buNone/>
              <a:defRPr sz="2400"/>
            </a:lvl1pPr>
          </a:lstStyle>
          <a:p>
            <a:pPr rtl="0"/>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prstGeom prst="rect">
            <a:avLst/>
          </a:prstGeom>
          <a:solidFill>
            <a:schemeClr val="accent5"/>
          </a:solidFill>
        </p:spPr>
        <p:txBody>
          <a:bodyPr rtlCol="0">
            <a:noAutofit/>
          </a:bodyPr>
          <a:lstStyle/>
          <a:p>
            <a:pPr rtl="0"/>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prstGeom prst="rect">
            <a:avLst/>
          </a:prstGeom>
          <a:solidFill>
            <a:schemeClr val="accent5"/>
          </a:solidFill>
        </p:spPr>
        <p:txBody>
          <a:bodyPr rtlCol="0">
            <a:noAutofit/>
          </a:bodyPr>
          <a:lstStyle/>
          <a:p>
            <a:pPr rtl="0"/>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a:xfrm>
            <a:off x="8589660" y="5870575"/>
            <a:ext cx="1600200" cy="377825"/>
          </a:xfrm>
          <a:prstGeom prst="rect">
            <a:avLst/>
          </a:prstGeom>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a:xfrm>
            <a:off x="685800" y="5870575"/>
            <a:ext cx="7827659" cy="377825"/>
          </a:xfrm>
          <a:prstGeom prst="rect">
            <a:avLst/>
          </a:prstGeom>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61BEF0D-F0BB-DE4B-95CE-6DB70DBA9567}" type="datetimeFigureOut">
              <a:rPr lang="en-US" smtClean="0"/>
              <a:pPr/>
              <a:t>9/3/23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303533197"/>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3578966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326984992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980649002"/>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75796850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90490790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4080303065"/>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61BEF0D-F0BB-DE4B-95CE-6DB70DBA9567}" type="datetimeFigureOut">
              <a:rPr lang="en-US" smtClean="0"/>
              <a:pPr/>
              <a:t>9/3/23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22">
                <a:duotone>
                  <a:schemeClr val="accent1">
                    <a:shade val="45000"/>
                    <a:satMod val="135000"/>
                  </a:schemeClr>
                  <a:prstClr val="white"/>
                </a:duotone>
                <a:extLst>
                  <a:ext uri="{BEBA8EAE-BF5A-486C-A8C5-ECC9F3942E4B}">
                    <a14:imgProps xmlns:a14="http://schemas.microsoft.com/office/drawing/2010/main">
                      <a14:imgLayer r:embed="rId2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1599625274"/>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 id="2147484274" r:id="rId13"/>
    <p:sldLayoutId id="2147484275" r:id="rId14"/>
    <p:sldLayoutId id="2147483734" r:id="rId15"/>
    <p:sldLayoutId id="2147483696" r:id="rId16"/>
    <p:sldLayoutId id="2147483707" r:id="rId17"/>
    <p:sldLayoutId id="2147483697" r:id="rId18"/>
    <p:sldLayoutId id="2147483731" r:id="rId19"/>
    <p:sldLayoutId id="2147483693" r:id="rId20"/>
  </p:sldLayoutIdLst>
  <p:hf hdr="0"/>
  <p:txStyles>
    <p:titleStyle>
      <a:lvl1pPr algn="l" defTabSz="914400" rtl="0" eaLnBrk="1" latinLnBrk="0" hangingPunct="1">
        <a:lnSpc>
          <a:spcPct val="90000"/>
        </a:lnSpc>
        <a:spcBef>
          <a:spcPct val="0"/>
        </a:spcBef>
        <a:buNone/>
        <a:defRPr sz="5400" kern="1200" cap="all" baseline="0">
          <a:blipFill>
            <a:blip r:embed="rId2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g!d"/><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pxhere.com/en/photo/77421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hyperlink" Target="https://www.picserver.org/o/open-source.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hyperlink" Target="https://pixabay.com/en/thumbs-up-thumb-hand-positive-100617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hyperlink" Target="https://pixabay.com/en/warning-danger-dangerous-sign-36073/" TargetMode="Externa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7.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6.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7.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9.gif"/><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56.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7.jp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2.wdp"/><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eur-lex.europa.eu/legal-content/EN/TXT/HTML/?uri=CELEX:52022PC0454&amp;from=EN" TargetMode="External"/><Relationship Id="rId3" Type="http://schemas.openxmlformats.org/officeDocument/2006/relationships/image" Target="../media/image58.jpg"/><Relationship Id="rId7" Type="http://schemas.openxmlformats.org/officeDocument/2006/relationships/hyperlink" Target="https://github.com/analysis-tools-dev/static-analysi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publicdomainpictures.net/en/view-image.php?image=15184&amp;picture=fresh-spring-background" TargetMode="External"/><Relationship Id="rId9" Type="http://schemas.openxmlformats.org/officeDocument/2006/relationships/hyperlink" Target="https://choosealicense.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5.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18.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1047" name="Group 1030">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32" name="Oval 1031">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33" name="Oval 1032">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048" name="Rectangle 103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6334897" y="1025810"/>
            <a:ext cx="5733535" cy="2021553"/>
          </a:xfrm>
        </p:spPr>
        <p:txBody>
          <a:bodyPr vert="horz" lIns="91440" tIns="45720" rIns="91440" bIns="45720" rtlCol="0" anchor="ctr" anchorCtr="0">
            <a:noAutofit/>
          </a:bodyPr>
          <a:lstStyle/>
          <a:p>
            <a:r>
              <a:rPr lang="en-US" sz="3600" b="0" i="0" cap="none" dirty="0">
                <a:solidFill>
                  <a:schemeClr val="tx1"/>
                </a:solidFill>
                <a:latin typeface="Gill Sans MT" panose="020B0502020104020203" pitchFamily="34" charset="77"/>
              </a:rPr>
              <a:t>Building </a:t>
            </a:r>
            <a:r>
              <a:rPr lang="en-US" sz="3600" b="0" i="0" cap="none" dirty="0" err="1">
                <a:solidFill>
                  <a:schemeClr val="tx1"/>
                </a:solidFill>
                <a:latin typeface="Gill Sans MT" panose="020B0502020104020203" pitchFamily="34" charset="77"/>
              </a:rPr>
              <a:t>DevSecOps</a:t>
            </a:r>
            <a:r>
              <a:rPr lang="en-US" sz="3600" b="0" i="0" cap="none" dirty="0">
                <a:solidFill>
                  <a:schemeClr val="tx1"/>
                </a:solidFill>
                <a:latin typeface="Gill Sans MT" panose="020B0502020104020203" pitchFamily="34" charset="77"/>
              </a:rPr>
              <a:t>: </a:t>
            </a:r>
            <a:br>
              <a:rPr lang="en-US" sz="3600" b="0" i="0" cap="none" dirty="0">
                <a:solidFill>
                  <a:schemeClr val="tx1"/>
                </a:solidFill>
                <a:latin typeface="Gill Sans MT" panose="020B0502020104020203" pitchFamily="34" charset="77"/>
              </a:rPr>
            </a:br>
            <a:r>
              <a:rPr lang="en-US" sz="3600" b="0" i="0" cap="none" dirty="0">
                <a:solidFill>
                  <a:schemeClr val="tx1"/>
                </a:solidFill>
                <a:latin typeface="Gill Sans MT" panose="020B0502020104020203" pitchFamily="34" charset="77"/>
              </a:rPr>
              <a:t>Crafting Secure and Seamless Developer Experiences</a:t>
            </a:r>
            <a:endParaRPr lang="en-US" sz="3600" cap="none" dirty="0">
              <a:solidFill>
                <a:schemeClr val="tx1"/>
              </a:solidFill>
              <a:latin typeface="Gill Sans MT" panose="020B0502020104020203" pitchFamily="34" charset="77"/>
            </a:endParaRPr>
          </a:p>
        </p:txBody>
      </p:sp>
      <p:sp>
        <p:nvSpPr>
          <p:cNvPr id="1049" name="Freeform: Shape 1036">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descr="A picture containing water, sky, outdoor, river&#10;&#10;Description automatically generated">
            <a:extLst>
              <a:ext uri="{FF2B5EF4-FFF2-40B4-BE49-F238E27FC236}">
                <a16:creationId xmlns:a16="http://schemas.microsoft.com/office/drawing/2014/main" id="{D35A2715-C39B-33BC-5759-2898A9D496D8}"/>
              </a:ext>
            </a:extLst>
          </p:cNvPr>
          <p:cNvPicPr>
            <a:picLocks noGrp="1" noChangeAspect="1"/>
          </p:cNvPicPr>
          <p:nvPr>
            <p:ph type="pic" sz="quarter" idx="13"/>
          </p:nvPr>
        </p:nvPicPr>
        <p:blipFill rotWithShape="1">
          <a:blip r:embed="rId5"/>
          <a:srcRect l="28739" r="21264"/>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6550924" y="4150646"/>
            <a:ext cx="5199116" cy="2021554"/>
          </a:xfrm>
        </p:spPr>
        <p:txBody>
          <a:bodyPr vert="horz" lIns="91440" tIns="45720" rIns="91440" bIns="45720" rtlCol="0">
            <a:normAutofit/>
          </a:bodyPr>
          <a:lstStyle/>
          <a:p>
            <a:pPr marL="0" indent="0"/>
            <a:r>
              <a:rPr lang="en-US" dirty="0"/>
              <a:t>Jinhong Brejnholt</a:t>
            </a:r>
          </a:p>
          <a:p>
            <a:pPr marL="0">
              <a:buFont typeface="Wingdings" pitchFamily="2" charset="2"/>
              <a:buChar char="§"/>
            </a:pPr>
            <a:endParaRPr lang="en-US" dirty="0"/>
          </a:p>
          <a:p>
            <a:pPr marL="0" indent="0"/>
            <a:r>
              <a:rPr lang="en-US" dirty="0"/>
              <a:t>Chief Cloud Architect &amp; PO @ Saxo Bank </a:t>
            </a:r>
            <a:br>
              <a:rPr lang="en-US" dirty="0"/>
            </a:br>
            <a:r>
              <a:rPr lang="en-US" dirty="0"/>
              <a:t>Cloud Native Copenhagen Organizer</a:t>
            </a:r>
          </a:p>
          <a:p>
            <a:pPr>
              <a:buFont typeface="Wingdings" pitchFamily="2" charset="2"/>
              <a:buChar char="§"/>
            </a:pPr>
            <a:endParaRPr lang="en-US" b="1" dirty="0"/>
          </a:p>
        </p:txBody>
      </p:sp>
      <p:pic>
        <p:nvPicPr>
          <p:cNvPr id="1026" name="Picture 2" descr="Saxo Bank - Wikipedia">
            <a:extLst>
              <a:ext uri="{FF2B5EF4-FFF2-40B4-BE49-F238E27FC236}">
                <a16:creationId xmlns:a16="http://schemas.microsoft.com/office/drawing/2014/main" id="{A21347C2-3B1F-E6BC-9E66-D4D1B76B6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47B13C6E-6C22-66D4-EED1-A9C2E91C74CC}"/>
              </a:ext>
            </a:extLst>
          </p:cNvPr>
          <p:cNvSpPr txBox="1">
            <a:spLocks/>
          </p:cNvSpPr>
          <p:nvPr/>
        </p:nvSpPr>
        <p:spPr>
          <a:xfrm>
            <a:off x="7361722" y="5764507"/>
            <a:ext cx="2949146" cy="281758"/>
          </a:xfrm>
          <a:prstGeom prst="rect">
            <a:avLst/>
          </a:prstGeom>
        </p:spPr>
        <p:txBody>
          <a:bodyPr vert="horz" wrap="square" lIns="0" tIns="0" rIns="0" bIns="0" rtlCol="0" anchor="ctr">
            <a:normAutofit fontScale="92500" lnSpcReduction="10000"/>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a:t>
            </a:r>
            <a:r>
              <a:rPr lang="en-US" sz="2200" dirty="0">
                <a:solidFill>
                  <a:schemeClr val="tx1">
                    <a:alpha val="80000"/>
                  </a:schemeClr>
                </a:solidFill>
              </a:rPr>
              <a:t>jbrejnholt</a:t>
            </a:r>
          </a:p>
        </p:txBody>
      </p:sp>
      <p:pic>
        <p:nvPicPr>
          <p:cNvPr id="5" name="Picture 4">
            <a:extLst>
              <a:ext uri="{FF2B5EF4-FFF2-40B4-BE49-F238E27FC236}">
                <a16:creationId xmlns:a16="http://schemas.microsoft.com/office/drawing/2014/main" id="{25B30994-1F5F-EFAC-B92F-9765F09BC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5556" y="5763731"/>
            <a:ext cx="280938" cy="2809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Logo - Free social media icons">
            <a:extLst>
              <a:ext uri="{FF2B5EF4-FFF2-40B4-BE49-F238E27FC236}">
                <a16:creationId xmlns:a16="http://schemas.microsoft.com/office/drawing/2014/main" id="{331E7042-DD7F-432F-1D24-C9849F608026}"/>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6981126" y="5764119"/>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142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8C496B4D-4062-E5DE-441B-00ECC533546A}"/>
              </a:ext>
            </a:extLst>
          </p:cNvPr>
          <p:cNvSpPr>
            <a:spLocks noGrp="1"/>
          </p:cNvSpPr>
          <p:nvPr>
            <p:ph type="sldNum" sz="quarter" idx="12"/>
          </p:nvPr>
        </p:nvSpPr>
        <p:spPr/>
        <p:txBody>
          <a:bodyPr/>
          <a:lstStyle/>
          <a:p>
            <a:pPr rtl="0"/>
            <a:fld id="{DBA1B0FB-D917-4C8C-928F-313BD683BF39}" type="slidenum">
              <a:rPr lang="en-US" smtClean="0"/>
              <a:t>10</a:t>
            </a:fld>
            <a:endParaRPr lang="en-US"/>
          </a:p>
        </p:txBody>
      </p:sp>
      <p:pic>
        <p:nvPicPr>
          <p:cNvPr id="13" name="Picture 12">
            <a:extLst>
              <a:ext uri="{FF2B5EF4-FFF2-40B4-BE49-F238E27FC236}">
                <a16:creationId xmlns:a16="http://schemas.microsoft.com/office/drawing/2014/main" id="{2165603B-D45E-B82C-0F9B-CF3A41D64AD2}"/>
              </a:ext>
            </a:extLst>
          </p:cNvPr>
          <p:cNvPicPr>
            <a:picLocks noChangeAspect="1"/>
          </p:cNvPicPr>
          <p:nvPr/>
        </p:nvPicPr>
        <p:blipFill>
          <a:blip r:embed="rId2"/>
          <a:stretch>
            <a:fillRect/>
          </a:stretch>
        </p:blipFill>
        <p:spPr>
          <a:xfrm>
            <a:off x="2094470" y="2317885"/>
            <a:ext cx="7772400" cy="3128391"/>
          </a:xfrm>
          <a:prstGeom prst="rect">
            <a:avLst/>
          </a:prstGeom>
          <a:ln>
            <a:noFill/>
          </a:ln>
          <a:effectLst>
            <a:softEdge rad="112500"/>
          </a:effectLst>
        </p:spPr>
      </p:pic>
      <p:sp>
        <p:nvSpPr>
          <p:cNvPr id="14" name="Title 1">
            <a:extLst>
              <a:ext uri="{FF2B5EF4-FFF2-40B4-BE49-F238E27FC236}">
                <a16:creationId xmlns:a16="http://schemas.microsoft.com/office/drawing/2014/main" id="{2DB0CA28-FB3D-E5CF-9997-C6B461248006}"/>
              </a:ext>
            </a:extLst>
          </p:cNvPr>
          <p:cNvSpPr>
            <a:spLocks noGrp="1"/>
          </p:cNvSpPr>
          <p:nvPr>
            <p:ph type="title"/>
          </p:nvPr>
        </p:nvSpPr>
        <p:spPr>
          <a:xfrm>
            <a:off x="515127" y="757435"/>
            <a:ext cx="4500562" cy="1562959"/>
          </a:xfrm>
        </p:spPr>
        <p:txBody>
          <a:bodyPr/>
          <a:lstStyle/>
          <a:p>
            <a:r>
              <a:rPr lang="en-DK" dirty="0"/>
              <a:t>Tools</a:t>
            </a:r>
          </a:p>
        </p:txBody>
      </p:sp>
    </p:spTree>
    <p:extLst>
      <p:ext uri="{BB962C8B-B14F-4D97-AF65-F5344CB8AC3E}">
        <p14:creationId xmlns:p14="http://schemas.microsoft.com/office/powerpoint/2010/main" val="350173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8C496B4D-4062-E5DE-441B-00ECC533546A}"/>
              </a:ext>
            </a:extLst>
          </p:cNvPr>
          <p:cNvSpPr>
            <a:spLocks noGrp="1"/>
          </p:cNvSpPr>
          <p:nvPr>
            <p:ph type="sldNum" sz="quarter" idx="12"/>
          </p:nvPr>
        </p:nvSpPr>
        <p:spPr/>
        <p:txBody>
          <a:bodyPr/>
          <a:lstStyle/>
          <a:p>
            <a:pPr rtl="0"/>
            <a:fld id="{DBA1B0FB-D917-4C8C-928F-313BD683BF39}" type="slidenum">
              <a:rPr lang="en-US" smtClean="0"/>
              <a:t>11</a:t>
            </a:fld>
            <a:endParaRPr lang="en-US"/>
          </a:p>
        </p:txBody>
      </p:sp>
      <p:sp>
        <p:nvSpPr>
          <p:cNvPr id="14" name="Title 1">
            <a:extLst>
              <a:ext uri="{FF2B5EF4-FFF2-40B4-BE49-F238E27FC236}">
                <a16:creationId xmlns:a16="http://schemas.microsoft.com/office/drawing/2014/main" id="{2DB0CA28-FB3D-E5CF-9997-C6B461248006}"/>
              </a:ext>
            </a:extLst>
          </p:cNvPr>
          <p:cNvSpPr>
            <a:spLocks noGrp="1"/>
          </p:cNvSpPr>
          <p:nvPr>
            <p:ph type="title"/>
          </p:nvPr>
        </p:nvSpPr>
        <p:spPr>
          <a:xfrm>
            <a:off x="515127" y="757435"/>
            <a:ext cx="4500562" cy="1562959"/>
          </a:xfrm>
        </p:spPr>
        <p:txBody>
          <a:bodyPr/>
          <a:lstStyle/>
          <a:p>
            <a:r>
              <a:rPr lang="en-DK" dirty="0"/>
              <a:t>Tools - paid</a:t>
            </a:r>
          </a:p>
        </p:txBody>
      </p:sp>
      <p:pic>
        <p:nvPicPr>
          <p:cNvPr id="2" name="Picture 2" descr="How to track code coverage with SonarQube and Buddy | Buddy: The DevOps  Automation Platform">
            <a:extLst>
              <a:ext uri="{FF2B5EF4-FFF2-40B4-BE49-F238E27FC236}">
                <a16:creationId xmlns:a16="http://schemas.microsoft.com/office/drawing/2014/main" id="{F18C457A-3E29-9BAA-5595-050F55A7BE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59" t="4459" r="18041" b="20136"/>
          <a:stretch/>
        </p:blipFill>
        <p:spPr bwMode="auto">
          <a:xfrm>
            <a:off x="2276773" y="2215978"/>
            <a:ext cx="7924800" cy="30644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654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toy rocket flying out of the computer">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7812" b="7812"/>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12</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3C73AFAD-9BEF-F7E3-0676-14DAA41C5EB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4" name="Picture 4">
            <a:extLst>
              <a:ext uri="{FF2B5EF4-FFF2-40B4-BE49-F238E27FC236}">
                <a16:creationId xmlns:a16="http://schemas.microsoft.com/office/drawing/2014/main" id="{8C9CC5DB-B8AE-E9BA-16CF-2D2C2075F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E8861B2-E40B-4E05-82BD-5821AE6E2661}"/>
              </a:ext>
            </a:extLst>
          </p:cNvPr>
          <p:cNvSpPr>
            <a:spLocks noGrp="1"/>
          </p:cNvSpPr>
          <p:nvPr>
            <p:ph type="title"/>
          </p:nvPr>
        </p:nvSpPr>
        <p:spPr>
          <a:xfrm>
            <a:off x="642303" y="2487982"/>
            <a:ext cx="4500562" cy="1562959"/>
          </a:xfrm>
        </p:spPr>
        <p:txBody>
          <a:bodyPr/>
          <a:lstStyle/>
          <a:p>
            <a:r>
              <a:rPr lang="en-DK" dirty="0"/>
              <a:t>Development - release</a:t>
            </a:r>
          </a:p>
        </p:txBody>
      </p:sp>
    </p:spTree>
    <p:extLst>
      <p:ext uri="{BB962C8B-B14F-4D97-AF65-F5344CB8AC3E}">
        <p14:creationId xmlns:p14="http://schemas.microsoft.com/office/powerpoint/2010/main" val="283465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7458" b="7458"/>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13</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3C73AFAD-9BEF-F7E3-0676-14DAA41C5EBA}"/>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4" name="Picture 4">
            <a:extLst>
              <a:ext uri="{FF2B5EF4-FFF2-40B4-BE49-F238E27FC236}">
                <a16:creationId xmlns:a16="http://schemas.microsoft.com/office/drawing/2014/main" id="{8C9CC5DB-B8AE-E9BA-16CF-2D2C2075F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99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773D075-4A5B-100C-8D98-3912C0AB9B1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2465" b="2465"/>
          <a:stretch/>
        </p:blipFill>
        <p:spPr>
          <a:xfrm>
            <a:off x="0" y="0"/>
            <a:ext cx="12192000" cy="685800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DBA1B0FB-D917-4C8C-928F-313BD683BF39}" type="slidenum">
              <a:rPr lang="en-US" sz="2800" smtClean="0"/>
              <a:pPr algn="r">
                <a:spcAft>
                  <a:spcPts val="600"/>
                </a:spcAft>
              </a:pPr>
              <a:t>14</a:t>
            </a:fld>
            <a:endParaRPr lang="en-US" sz="2800"/>
          </a:p>
        </p:txBody>
      </p:sp>
      <p:sp>
        <p:nvSpPr>
          <p:cNvPr id="7" name="Footer Placeholder 13">
            <a:extLst>
              <a:ext uri="{FF2B5EF4-FFF2-40B4-BE49-F238E27FC236}">
                <a16:creationId xmlns:a16="http://schemas.microsoft.com/office/drawing/2014/main" id="{54572551-F4E9-893C-6EFA-68ACDCD6097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8" name="Picture 4">
            <a:extLst>
              <a:ext uri="{FF2B5EF4-FFF2-40B4-BE49-F238E27FC236}">
                <a16:creationId xmlns:a16="http://schemas.microsoft.com/office/drawing/2014/main" id="{543B6C3E-133B-C794-5EF9-8FCC6D6B3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xo Bank - Wikipedia">
            <a:extLst>
              <a:ext uri="{FF2B5EF4-FFF2-40B4-BE49-F238E27FC236}">
                <a16:creationId xmlns:a16="http://schemas.microsoft.com/office/drawing/2014/main" id="{8A78261A-8469-AC45-7386-DEBA523872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901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57924"/>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773D075-4A5B-100C-8D98-3912C0AB9B1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7812" b="7812"/>
          <a:stretch/>
        </p:blipFill>
        <p:spPr>
          <a:xfrm>
            <a:off x="0" y="0"/>
            <a:ext cx="12192000" cy="6858000"/>
          </a:xfrm>
          <a:prstGeom prst="rect">
            <a:avLst/>
          </a:prstGeom>
          <a:solidFill>
            <a:schemeClr val="accent3">
              <a:lumMod val="40000"/>
              <a:lumOff val="60000"/>
            </a:schemeClr>
          </a:solidFill>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DBA1B0FB-D917-4C8C-928F-313BD683BF39}" type="slidenum">
              <a:rPr lang="en-US" sz="2800" smtClean="0"/>
              <a:pPr algn="r">
                <a:spcAft>
                  <a:spcPts val="600"/>
                </a:spcAft>
              </a:pPr>
              <a:t>15</a:t>
            </a:fld>
            <a:endParaRPr lang="en-US" sz="2800"/>
          </a:p>
        </p:txBody>
      </p:sp>
      <p:sp>
        <p:nvSpPr>
          <p:cNvPr id="7" name="Footer Placeholder 13">
            <a:extLst>
              <a:ext uri="{FF2B5EF4-FFF2-40B4-BE49-F238E27FC236}">
                <a16:creationId xmlns:a16="http://schemas.microsoft.com/office/drawing/2014/main" id="{54572551-F4E9-893C-6EFA-68ACDCD6097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8" name="Picture 4">
            <a:extLst>
              <a:ext uri="{FF2B5EF4-FFF2-40B4-BE49-F238E27FC236}">
                <a16:creationId xmlns:a16="http://schemas.microsoft.com/office/drawing/2014/main" id="{543B6C3E-133B-C794-5EF9-8FCC6D6B3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C11AC828-6680-5476-43C7-41183E3C0822}"/>
              </a:ext>
            </a:extLst>
          </p:cNvPr>
          <p:cNvSpPr txBox="1">
            <a:spLocks/>
          </p:cNvSpPr>
          <p:nvPr/>
        </p:nvSpPr>
        <p:spPr>
          <a:xfrm>
            <a:off x="1362306" y="2646016"/>
            <a:ext cx="3666493" cy="3727696"/>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US" dirty="0"/>
              <a:t>Licensed to use</a:t>
            </a:r>
          </a:p>
          <a:p>
            <a:pPr marL="342900" indent="-342900">
              <a:buFont typeface="Wingdings" pitchFamily="2" charset="2"/>
              <a:buChar char="q"/>
            </a:pPr>
            <a:r>
              <a:rPr lang="en-US" dirty="0"/>
              <a:t>Transparency</a:t>
            </a:r>
          </a:p>
          <a:p>
            <a:pPr marL="342900" indent="-342900">
              <a:buFont typeface="Wingdings" pitchFamily="2" charset="2"/>
              <a:buChar char="q"/>
            </a:pPr>
            <a:r>
              <a:rPr lang="en-US" dirty="0"/>
              <a:t>Easy integration</a:t>
            </a:r>
          </a:p>
          <a:p>
            <a:pPr marL="342900" indent="-342900">
              <a:buFont typeface="Wingdings" pitchFamily="2" charset="2"/>
              <a:buChar char="q"/>
            </a:pPr>
            <a:r>
              <a:rPr lang="en-US" dirty="0"/>
              <a:t>No vendor lock-in</a:t>
            </a:r>
          </a:p>
          <a:p>
            <a:pPr marL="342900" indent="-342900">
              <a:buFont typeface="Wingdings" pitchFamily="2" charset="2"/>
              <a:buChar char="q"/>
            </a:pPr>
            <a:r>
              <a:rPr lang="en-US" dirty="0"/>
              <a:t>Quality &amp; flexibility</a:t>
            </a:r>
          </a:p>
          <a:p>
            <a:pPr marL="342900" indent="-342900">
              <a:buFont typeface="Wingdings" pitchFamily="2" charset="2"/>
              <a:buChar char="q"/>
            </a:pPr>
            <a:r>
              <a:rPr lang="en-US" dirty="0"/>
              <a:t>Great learning source</a:t>
            </a:r>
          </a:p>
          <a:p>
            <a:pPr marL="342900" indent="-342900">
              <a:buFont typeface="Wingdings" pitchFamily="2" charset="2"/>
              <a:buChar char="q"/>
            </a:pPr>
            <a:r>
              <a:rPr lang="en-US" dirty="0"/>
              <a:t>Environmentally friendly</a:t>
            </a:r>
          </a:p>
        </p:txBody>
      </p:sp>
      <p:pic>
        <p:nvPicPr>
          <p:cNvPr id="5" name="Picture 4" descr="FOSS – Open Source (ஓபன் சோர்ஸ்) மூலமாக தொழில்நுட்பம் அடைந்த வளர்ச்சி ? –  பாமரன் கருத்து">
            <a:extLst>
              <a:ext uri="{FF2B5EF4-FFF2-40B4-BE49-F238E27FC236}">
                <a16:creationId xmlns:a16="http://schemas.microsoft.com/office/drawing/2014/main" id="{0989240E-9C11-B6DB-34FC-ED7395A59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792" y="462973"/>
            <a:ext cx="1673429" cy="18407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axo Bank - Wikipedia">
            <a:extLst>
              <a:ext uri="{FF2B5EF4-FFF2-40B4-BE49-F238E27FC236}">
                <a16:creationId xmlns:a16="http://schemas.microsoft.com/office/drawing/2014/main" id="{ABD44D56-C72C-D54F-A0CC-A4D93F7C81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259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DBA1B0FB-D917-4C8C-928F-313BD683BF39}" type="slidenum">
              <a:rPr lang="en-US" sz="2800" smtClean="0"/>
              <a:pPr algn="r">
                <a:spcAft>
                  <a:spcPts val="600"/>
                </a:spcAft>
              </a:pPr>
              <a:t>16</a:t>
            </a:fld>
            <a:endParaRPr lang="en-US" sz="2800"/>
          </a:p>
        </p:txBody>
      </p:sp>
      <p:sp>
        <p:nvSpPr>
          <p:cNvPr id="7" name="Footer Placeholder 13">
            <a:extLst>
              <a:ext uri="{FF2B5EF4-FFF2-40B4-BE49-F238E27FC236}">
                <a16:creationId xmlns:a16="http://schemas.microsoft.com/office/drawing/2014/main" id="{54572551-F4E9-893C-6EFA-68ACDCD6097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8" name="Picture 4">
            <a:extLst>
              <a:ext uri="{FF2B5EF4-FFF2-40B4-BE49-F238E27FC236}">
                <a16:creationId xmlns:a16="http://schemas.microsoft.com/office/drawing/2014/main" id="{543B6C3E-133B-C794-5EF9-8FCC6D6B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C11AC828-6680-5476-43C7-41183E3C0822}"/>
              </a:ext>
            </a:extLst>
          </p:cNvPr>
          <p:cNvSpPr txBox="1">
            <a:spLocks/>
          </p:cNvSpPr>
          <p:nvPr/>
        </p:nvSpPr>
        <p:spPr>
          <a:xfrm>
            <a:off x="2090418" y="2800375"/>
            <a:ext cx="2415540" cy="2406429"/>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US" dirty="0">
                <a:solidFill>
                  <a:schemeClr val="bg1"/>
                </a:solidFill>
              </a:rPr>
              <a:t>CVE</a:t>
            </a:r>
          </a:p>
          <a:p>
            <a:pPr marL="342900" indent="-342900">
              <a:buFont typeface="Wingdings" pitchFamily="2" charset="2"/>
              <a:buChar char="q"/>
            </a:pPr>
            <a:r>
              <a:rPr lang="en-US" dirty="0">
                <a:solidFill>
                  <a:schemeClr val="bg1"/>
                </a:solidFill>
              </a:rPr>
              <a:t>License</a:t>
            </a:r>
          </a:p>
          <a:p>
            <a:pPr marL="342900" indent="-342900">
              <a:buFont typeface="Wingdings" pitchFamily="2" charset="2"/>
              <a:buChar char="q"/>
            </a:pPr>
            <a:r>
              <a:rPr lang="en-US" dirty="0">
                <a:solidFill>
                  <a:schemeClr val="bg1"/>
                </a:solidFill>
              </a:rPr>
              <a:t>Community</a:t>
            </a:r>
          </a:p>
        </p:txBody>
      </p:sp>
      <p:pic>
        <p:nvPicPr>
          <p:cNvPr id="13" name="Picture 12">
            <a:extLst>
              <a:ext uri="{FF2B5EF4-FFF2-40B4-BE49-F238E27FC236}">
                <a16:creationId xmlns:a16="http://schemas.microsoft.com/office/drawing/2014/main" id="{90640F37-F317-8C02-778D-70BF73EDE14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120640" y="2172299"/>
            <a:ext cx="2415540" cy="2131359"/>
          </a:xfrm>
          <a:prstGeom prst="rect">
            <a:avLst/>
          </a:prstGeom>
        </p:spPr>
      </p:pic>
      <p:pic>
        <p:nvPicPr>
          <p:cNvPr id="14" name="Picture 13" descr="Saxo Bank - Wikipedia">
            <a:extLst>
              <a:ext uri="{FF2B5EF4-FFF2-40B4-BE49-F238E27FC236}">
                <a16:creationId xmlns:a16="http://schemas.microsoft.com/office/drawing/2014/main" id="{6F9D720D-9CCF-2F68-B22C-C9AD72B2F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OSS – Open Source (ஓபன் சோர்ஸ்) மூலமாக தொழில்நுட்பம் அடைந்த வளர்ச்சி ? –  பாமரன் கருத்து">
            <a:extLst>
              <a:ext uri="{FF2B5EF4-FFF2-40B4-BE49-F238E27FC236}">
                <a16:creationId xmlns:a16="http://schemas.microsoft.com/office/drawing/2014/main" id="{6428CD5A-9A46-9A3D-597E-F47BF3E6F3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792" y="462973"/>
            <a:ext cx="1673429" cy="1840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2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DCDD0"/>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DBA1B0FB-D917-4C8C-928F-313BD683BF39}" type="slidenum">
              <a:rPr lang="en-US" sz="2800" smtClean="0"/>
              <a:pPr algn="r">
                <a:spcAft>
                  <a:spcPts val="600"/>
                </a:spcAft>
              </a:pPr>
              <a:t>17</a:t>
            </a:fld>
            <a:endParaRPr lang="en-US" sz="2800"/>
          </a:p>
        </p:txBody>
      </p:sp>
      <p:sp>
        <p:nvSpPr>
          <p:cNvPr id="7" name="Footer Placeholder 13">
            <a:extLst>
              <a:ext uri="{FF2B5EF4-FFF2-40B4-BE49-F238E27FC236}">
                <a16:creationId xmlns:a16="http://schemas.microsoft.com/office/drawing/2014/main" id="{54572551-F4E9-893C-6EFA-68ACDCD6097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8" name="Picture 4">
            <a:extLst>
              <a:ext uri="{FF2B5EF4-FFF2-40B4-BE49-F238E27FC236}">
                <a16:creationId xmlns:a16="http://schemas.microsoft.com/office/drawing/2014/main" id="{543B6C3E-133B-C794-5EF9-8FCC6D6B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C11AC828-6680-5476-43C7-41183E3C0822}"/>
              </a:ext>
            </a:extLst>
          </p:cNvPr>
          <p:cNvSpPr txBox="1">
            <a:spLocks/>
          </p:cNvSpPr>
          <p:nvPr/>
        </p:nvSpPr>
        <p:spPr>
          <a:xfrm>
            <a:off x="2090418" y="2800375"/>
            <a:ext cx="2415540" cy="2406429"/>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US" dirty="0"/>
              <a:t>CVE</a:t>
            </a:r>
          </a:p>
          <a:p>
            <a:pPr marL="342900" indent="-342900">
              <a:buFont typeface="Wingdings" pitchFamily="2" charset="2"/>
              <a:buChar char="q"/>
            </a:pPr>
            <a:r>
              <a:rPr lang="en-US" dirty="0"/>
              <a:t>License</a:t>
            </a:r>
          </a:p>
          <a:p>
            <a:pPr marL="342900" indent="-342900">
              <a:buFont typeface="Wingdings" pitchFamily="2" charset="2"/>
              <a:buChar char="q"/>
            </a:pPr>
            <a:r>
              <a:rPr lang="en-US" dirty="0"/>
              <a:t>Community</a:t>
            </a:r>
          </a:p>
        </p:txBody>
      </p:sp>
      <p:pic>
        <p:nvPicPr>
          <p:cNvPr id="14" name="Picture 13" descr="Saxo Bank - Wikipedia">
            <a:extLst>
              <a:ext uri="{FF2B5EF4-FFF2-40B4-BE49-F238E27FC236}">
                <a16:creationId xmlns:a16="http://schemas.microsoft.com/office/drawing/2014/main" id="{6F9D720D-9CCF-2F68-B22C-C9AD72B2F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OSS – Open Source (ஓபன் சோர்ஸ்) மூலமாக தொழில்நுட்பம் அடைந்த வளர்ச்சி ? –  பாமரன் கருத்து">
            <a:extLst>
              <a:ext uri="{FF2B5EF4-FFF2-40B4-BE49-F238E27FC236}">
                <a16:creationId xmlns:a16="http://schemas.microsoft.com/office/drawing/2014/main" id="{6428CD5A-9A46-9A3D-597E-F47BF3E6F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92" y="462973"/>
            <a:ext cx="1673429" cy="184077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0A8B12B6-FC20-03C0-3F1D-3EDC021DBD59}"/>
              </a:ext>
            </a:extLst>
          </p:cNvPr>
          <p:cNvSpPr/>
          <p:nvPr/>
        </p:nvSpPr>
        <p:spPr>
          <a:xfrm>
            <a:off x="4640580" y="3091815"/>
            <a:ext cx="1074420" cy="67437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Text Placeholder 6">
            <a:extLst>
              <a:ext uri="{FF2B5EF4-FFF2-40B4-BE49-F238E27FC236}">
                <a16:creationId xmlns:a16="http://schemas.microsoft.com/office/drawing/2014/main" id="{B7BD7A57-39A1-D206-D2C7-098776405C7D}"/>
              </a:ext>
            </a:extLst>
          </p:cNvPr>
          <p:cNvSpPr txBox="1">
            <a:spLocks/>
          </p:cNvSpPr>
          <p:nvPr/>
        </p:nvSpPr>
        <p:spPr>
          <a:xfrm>
            <a:off x="6477002" y="2800375"/>
            <a:ext cx="3624580" cy="2406429"/>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US" dirty="0"/>
              <a:t>Scan + Remediation </a:t>
            </a:r>
          </a:p>
          <a:p>
            <a:pPr marL="342900" indent="-342900">
              <a:buFont typeface="Wingdings" pitchFamily="2" charset="2"/>
              <a:buChar char="q"/>
            </a:pPr>
            <a:r>
              <a:rPr lang="en-US" dirty="0"/>
              <a:t>Blacklist + Scan</a:t>
            </a:r>
          </a:p>
          <a:p>
            <a:pPr marL="342900" indent="-342900">
              <a:buFont typeface="Wingdings" pitchFamily="2" charset="2"/>
              <a:buChar char="q"/>
            </a:pPr>
            <a:r>
              <a:rPr lang="en-US" dirty="0"/>
              <a:t>Pick the right maintainer group</a:t>
            </a:r>
          </a:p>
        </p:txBody>
      </p:sp>
    </p:spTree>
    <p:extLst>
      <p:ext uri="{BB962C8B-B14F-4D97-AF65-F5344CB8AC3E}">
        <p14:creationId xmlns:p14="http://schemas.microsoft.com/office/powerpoint/2010/main" val="1229073590"/>
      </p:ext>
    </p:extLst>
  </p:cSld>
  <p:clrMapOvr>
    <a:masterClrMapping/>
  </p:clrMapOvr>
  <mc:AlternateContent xmlns:mc="http://schemas.openxmlformats.org/markup-compatibility/2006" xmlns:p15="http://schemas.microsoft.com/office/powerpoint/2012/main">
    <mc:Choice Requires="p15">
      <p:transition spd="med">
        <p15:prstTrans prst="fallOve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DBA1B0FB-D917-4C8C-928F-313BD683BF39}" type="slidenum">
              <a:rPr lang="en-US" sz="2800" smtClean="0"/>
              <a:pPr algn="r">
                <a:spcAft>
                  <a:spcPts val="600"/>
                </a:spcAft>
              </a:pPr>
              <a:t>18</a:t>
            </a:fld>
            <a:endParaRPr lang="en-US" sz="2800"/>
          </a:p>
        </p:txBody>
      </p:sp>
      <p:sp>
        <p:nvSpPr>
          <p:cNvPr id="7" name="Footer Placeholder 13">
            <a:extLst>
              <a:ext uri="{FF2B5EF4-FFF2-40B4-BE49-F238E27FC236}">
                <a16:creationId xmlns:a16="http://schemas.microsoft.com/office/drawing/2014/main" id="{54572551-F4E9-893C-6EFA-68ACDCD6097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8" name="Picture 4">
            <a:extLst>
              <a:ext uri="{FF2B5EF4-FFF2-40B4-BE49-F238E27FC236}">
                <a16:creationId xmlns:a16="http://schemas.microsoft.com/office/drawing/2014/main" id="{543B6C3E-133B-C794-5EF9-8FCC6D6B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axo Bank - Wikipedia">
            <a:extLst>
              <a:ext uri="{FF2B5EF4-FFF2-40B4-BE49-F238E27FC236}">
                <a16:creationId xmlns:a16="http://schemas.microsoft.com/office/drawing/2014/main" id="{6F9D720D-9CCF-2F68-B22C-C9AD72B2F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9EE45B9-9416-9BF4-2B98-ABE790A15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574" y="1885269"/>
            <a:ext cx="2427373" cy="16962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FFAA479-7276-7BBE-B1E6-013CE85F3227}"/>
              </a:ext>
            </a:extLst>
          </p:cNvPr>
          <p:cNvSpPr>
            <a:spLocks noGrp="1"/>
          </p:cNvSpPr>
          <p:nvPr>
            <p:ph type="title"/>
          </p:nvPr>
        </p:nvSpPr>
        <p:spPr>
          <a:xfrm>
            <a:off x="515127" y="757435"/>
            <a:ext cx="4500562" cy="1562959"/>
          </a:xfrm>
        </p:spPr>
        <p:txBody>
          <a:bodyPr/>
          <a:lstStyle/>
          <a:p>
            <a:r>
              <a:rPr lang="en-DK" dirty="0"/>
              <a:t>Regulations</a:t>
            </a:r>
          </a:p>
        </p:txBody>
      </p:sp>
      <p:sp>
        <p:nvSpPr>
          <p:cNvPr id="6" name="Text Placeholder 6">
            <a:extLst>
              <a:ext uri="{FF2B5EF4-FFF2-40B4-BE49-F238E27FC236}">
                <a16:creationId xmlns:a16="http://schemas.microsoft.com/office/drawing/2014/main" id="{667D155F-C565-C253-28C2-6BF43A63FA57}"/>
              </a:ext>
            </a:extLst>
          </p:cNvPr>
          <p:cNvSpPr txBox="1">
            <a:spLocks/>
          </p:cNvSpPr>
          <p:nvPr/>
        </p:nvSpPr>
        <p:spPr>
          <a:xfrm>
            <a:off x="4432642" y="2317717"/>
            <a:ext cx="6152979" cy="3918325"/>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GB" b="0" i="0" dirty="0">
                <a:solidFill>
                  <a:srgbClr val="0A2458"/>
                </a:solidFill>
                <a:effectLst/>
                <a:latin typeface="MercurySSm-Book-Pro_Web"/>
              </a:rPr>
              <a:t>May 2021, US</a:t>
            </a:r>
          </a:p>
          <a:p>
            <a:pPr marL="0" indent="0">
              <a:buNone/>
            </a:pPr>
            <a:r>
              <a:rPr lang="en-GB" b="0" i="0" dirty="0">
                <a:solidFill>
                  <a:srgbClr val="0A2458"/>
                </a:solidFill>
                <a:effectLst/>
                <a:latin typeface="MercurySSm-Book-Pro_Web"/>
              </a:rPr>
              <a:t>Executive Order on Improving the Nation’s Cybersecurity</a:t>
            </a:r>
          </a:p>
          <a:p>
            <a:pPr marL="0" indent="0">
              <a:buNone/>
            </a:pPr>
            <a:endParaRPr lang="en-GB" dirty="0">
              <a:solidFill>
                <a:srgbClr val="0A2458"/>
              </a:solidFill>
              <a:latin typeface="MercurySSm-Book-Pro_Web"/>
            </a:endParaRPr>
          </a:p>
          <a:p>
            <a:pPr marL="0" indent="0">
              <a:buNone/>
            </a:pPr>
            <a:endParaRPr lang="en-GB" dirty="0">
              <a:solidFill>
                <a:srgbClr val="0A2458"/>
              </a:solidFill>
              <a:latin typeface="MercurySSm-Book-Pro_Web"/>
            </a:endParaRPr>
          </a:p>
          <a:p>
            <a:pPr marL="0" indent="0">
              <a:buNone/>
            </a:pPr>
            <a:endParaRPr lang="en-GB" dirty="0">
              <a:solidFill>
                <a:srgbClr val="0A2458"/>
              </a:solidFill>
              <a:latin typeface="MercurySSm-Book-Pro_Web"/>
            </a:endParaRPr>
          </a:p>
          <a:p>
            <a:pPr marL="0" indent="0">
              <a:buNone/>
            </a:pPr>
            <a:r>
              <a:rPr lang="en-GB" b="0" i="0" dirty="0">
                <a:solidFill>
                  <a:srgbClr val="0A2458"/>
                </a:solidFill>
                <a:effectLst/>
                <a:latin typeface="MercurySSm-Book-Pro_Web"/>
              </a:rPr>
              <a:t>Sep 2022, EU</a:t>
            </a:r>
          </a:p>
          <a:p>
            <a:pPr marL="0" indent="0">
              <a:buNone/>
            </a:pPr>
            <a:r>
              <a:rPr lang="en-GB" b="0" i="0" dirty="0">
                <a:solidFill>
                  <a:srgbClr val="0A2458"/>
                </a:solidFill>
                <a:effectLst/>
                <a:latin typeface="MercurySSm-Book-Pro_Web"/>
              </a:rPr>
              <a:t>European Cyber Resilience Act</a:t>
            </a:r>
          </a:p>
        </p:txBody>
      </p:sp>
      <p:pic>
        <p:nvPicPr>
          <p:cNvPr id="6148" name="Picture 4">
            <a:extLst>
              <a:ext uri="{FF2B5EF4-FFF2-40B4-BE49-F238E27FC236}">
                <a16:creationId xmlns:a16="http://schemas.microsoft.com/office/drawing/2014/main" id="{FEAF918D-3A5D-F402-61EF-9FF70A438E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541" y="3884395"/>
            <a:ext cx="2255438" cy="156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18029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19</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54CBF90D-DA86-4434-5BF7-EB5E36651AE9}"/>
              </a:ext>
            </a:extLst>
          </p:cNvPr>
          <p:cNvSpPr>
            <a:spLocks noGrp="1"/>
          </p:cNvSpPr>
          <p:nvPr>
            <p:ph type="title"/>
          </p:nvPr>
        </p:nvSpPr>
        <p:spPr>
          <a:xfrm>
            <a:off x="515127" y="757435"/>
            <a:ext cx="4500562" cy="1562959"/>
          </a:xfrm>
        </p:spPr>
        <p:txBody>
          <a:bodyPr/>
          <a:lstStyle/>
          <a:p>
            <a:r>
              <a:rPr lang="en-DK" dirty="0"/>
              <a:t>US regulation</a:t>
            </a:r>
          </a:p>
        </p:txBody>
      </p:sp>
      <p:sp>
        <p:nvSpPr>
          <p:cNvPr id="22" name="Rounded Rectangle 21">
            <a:extLst>
              <a:ext uri="{FF2B5EF4-FFF2-40B4-BE49-F238E27FC236}">
                <a16:creationId xmlns:a16="http://schemas.microsoft.com/office/drawing/2014/main" id="{8F2A84BD-2DFF-33BA-0C7F-623B14123DE7}"/>
              </a:ext>
            </a:extLst>
          </p:cNvPr>
          <p:cNvSpPr/>
          <p:nvPr/>
        </p:nvSpPr>
        <p:spPr>
          <a:xfrm>
            <a:off x="1576809" y="2821016"/>
            <a:ext cx="2894792" cy="291953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DK" sz="2400" dirty="0"/>
              <a:t>Maintaining source code security</a:t>
            </a:r>
          </a:p>
        </p:txBody>
      </p:sp>
      <p:pic>
        <p:nvPicPr>
          <p:cNvPr id="23" name="Graphic 22" descr="Programmer">
            <a:extLst>
              <a:ext uri="{FF2B5EF4-FFF2-40B4-BE49-F238E27FC236}">
                <a16:creationId xmlns:a16="http://schemas.microsoft.com/office/drawing/2014/main" id="{0DEDC5E0-C4E5-22D0-7E1A-AE9EEF22082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567005" y="1863194"/>
            <a:ext cx="914400" cy="914400"/>
          </a:xfrm>
          <a:prstGeom prst="rect">
            <a:avLst/>
          </a:prstGeom>
        </p:spPr>
      </p:pic>
      <p:sp>
        <p:nvSpPr>
          <p:cNvPr id="24" name="Rounded Rectangle 23">
            <a:extLst>
              <a:ext uri="{FF2B5EF4-FFF2-40B4-BE49-F238E27FC236}">
                <a16:creationId xmlns:a16="http://schemas.microsoft.com/office/drawing/2014/main" id="{A60809D4-8D47-50E2-DBE6-4A7EE39F57B3}"/>
              </a:ext>
            </a:extLst>
          </p:cNvPr>
          <p:cNvSpPr/>
          <p:nvPr/>
        </p:nvSpPr>
        <p:spPr>
          <a:xfrm>
            <a:off x="5886450" y="2821016"/>
            <a:ext cx="4456892" cy="2919533"/>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n-DK" sz="2400" dirty="0">
                <a:ln w="0"/>
                <a:solidFill>
                  <a:schemeClr val="bg1"/>
                </a:solidFill>
              </a:rPr>
              <a:t>Vuln &amp; license</a:t>
            </a:r>
          </a:p>
          <a:p>
            <a:pPr marL="285750" indent="-285750">
              <a:buFont typeface="Arial" panose="020B0604020202020204" pitchFamily="34" charset="0"/>
              <a:buChar char="•"/>
            </a:pPr>
            <a:r>
              <a:rPr lang="en-GB" sz="2400" dirty="0">
                <a:ln w="0"/>
                <a:solidFill>
                  <a:schemeClr val="bg1"/>
                </a:solidFill>
              </a:rPr>
              <a:t>E</a:t>
            </a:r>
            <a:r>
              <a:rPr lang="en-DK" sz="2400" dirty="0">
                <a:ln w="0"/>
                <a:solidFill>
                  <a:schemeClr val="bg1"/>
                </a:solidFill>
              </a:rPr>
              <a:t>valuate risk</a:t>
            </a:r>
          </a:p>
          <a:p>
            <a:pPr marL="285750" indent="-285750">
              <a:buFont typeface="Arial" panose="020B0604020202020204" pitchFamily="34" charset="0"/>
              <a:buChar char="•"/>
            </a:pPr>
            <a:r>
              <a:rPr lang="en-DK" sz="2400" dirty="0">
                <a:ln w="0"/>
                <a:solidFill>
                  <a:schemeClr val="bg1"/>
                </a:solidFill>
              </a:rPr>
              <a:t>Review risk from new vuln</a:t>
            </a:r>
          </a:p>
        </p:txBody>
      </p:sp>
      <p:pic>
        <p:nvPicPr>
          <p:cNvPr id="25" name="Graphic 24" descr="Boardroom">
            <a:extLst>
              <a:ext uri="{FF2B5EF4-FFF2-40B4-BE49-F238E27FC236}">
                <a16:creationId xmlns:a16="http://schemas.microsoft.com/office/drawing/2014/main" id="{B050E65E-7FC6-4E36-7411-D07436769F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1717" y="1999354"/>
            <a:ext cx="914400" cy="914400"/>
          </a:xfrm>
          <a:prstGeom prst="rect">
            <a:avLst/>
          </a:prstGeom>
        </p:spPr>
      </p:pic>
      <p:pic>
        <p:nvPicPr>
          <p:cNvPr id="26" name="Graphic 25" descr="Dollar">
            <a:extLst>
              <a:ext uri="{FF2B5EF4-FFF2-40B4-BE49-F238E27FC236}">
                <a16:creationId xmlns:a16="http://schemas.microsoft.com/office/drawing/2014/main" id="{B558E5D0-927F-9AA3-F378-F928817BE6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27259" y="1957079"/>
            <a:ext cx="363315" cy="363315"/>
          </a:xfrm>
          <a:prstGeom prst="rect">
            <a:avLst/>
          </a:prstGeom>
        </p:spPr>
      </p:pic>
      <p:pic>
        <p:nvPicPr>
          <p:cNvPr id="30" name="Graphic 29" descr="Astronaut">
            <a:extLst>
              <a:ext uri="{FF2B5EF4-FFF2-40B4-BE49-F238E27FC236}">
                <a16:creationId xmlns:a16="http://schemas.microsoft.com/office/drawing/2014/main" id="{5541D35F-420C-33F4-2237-9B519F4CF5D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66116" y="1941336"/>
            <a:ext cx="914400" cy="914400"/>
          </a:xfrm>
          <a:prstGeom prst="rect">
            <a:avLst/>
          </a:prstGeom>
        </p:spPr>
      </p:pic>
    </p:spTree>
    <p:extLst>
      <p:ext uri="{BB962C8B-B14F-4D97-AF65-F5344CB8AC3E}">
        <p14:creationId xmlns:p14="http://schemas.microsoft.com/office/powerpoint/2010/main" val="163050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n abstract connection in pale grey background">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srcRect t="3" b="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235D46-F5E5-7BE4-2804-CADC5FD6564E}"/>
              </a:ext>
            </a:extLst>
          </p:cNvPr>
          <p:cNvSpPr txBox="1"/>
          <p:nvPr/>
        </p:nvSpPr>
        <p:spPr>
          <a:xfrm>
            <a:off x="6266985" y="1779567"/>
            <a:ext cx="3066586" cy="2523768"/>
          </a:xfrm>
          <a:prstGeom prst="rect">
            <a:avLst/>
          </a:prstGeom>
          <a:noFill/>
        </p:spPr>
        <p:txBody>
          <a:bodyPr wrap="square" rtlCol="0">
            <a:spAutoFit/>
          </a:bodyPr>
          <a:lstStyle/>
          <a:p>
            <a:r>
              <a:rPr lang="en-US" sz="3200" dirty="0">
                <a:latin typeface="+mj-lt"/>
              </a:rPr>
              <a:t>Agenda</a:t>
            </a:r>
          </a:p>
          <a:p>
            <a:endParaRPr lang="en-US" dirty="0"/>
          </a:p>
          <a:p>
            <a:pPr marL="285750" indent="-285750">
              <a:buFont typeface="Arial" panose="020B0604020202020204" pitchFamily="34" charset="0"/>
              <a:buChar char="•"/>
            </a:pPr>
            <a:r>
              <a:rPr lang="en-US" dirty="0"/>
              <a:t>Who</a:t>
            </a:r>
          </a:p>
          <a:p>
            <a:pPr marL="285750" indent="-285750">
              <a:buFont typeface="Arial" panose="020B0604020202020204" pitchFamily="34" charset="0"/>
              <a:buChar char="•"/>
            </a:pPr>
            <a:r>
              <a:rPr lang="en-US" dirty="0"/>
              <a:t>Why</a:t>
            </a:r>
          </a:p>
          <a:p>
            <a:pPr marL="285750" indent="-285750">
              <a:buFont typeface="Arial" panose="020B0604020202020204" pitchFamily="34" charset="0"/>
              <a:buChar char="•"/>
            </a:pPr>
            <a:r>
              <a:rPr lang="en-US" dirty="0"/>
              <a:t>What</a:t>
            </a:r>
          </a:p>
          <a:p>
            <a:pPr marL="285750" indent="-285750">
              <a:buFont typeface="Arial" panose="020B0604020202020204" pitchFamily="34" charset="0"/>
              <a:buChar char="•"/>
            </a:pPr>
            <a:r>
              <a:rPr lang="en-US" dirty="0"/>
              <a:t>How</a:t>
            </a:r>
          </a:p>
          <a:p>
            <a:pPr marL="285750" indent="-285750">
              <a:buFont typeface="Arial" panose="020B0604020202020204" pitchFamily="34" charset="0"/>
              <a:buChar char="•"/>
            </a:pPr>
            <a:r>
              <a:rPr lang="en-US" strike="sngStrike" dirty="0"/>
              <a:t>Demo</a:t>
            </a:r>
          </a:p>
          <a:p>
            <a:pPr marL="285750" indent="-285750">
              <a:buFont typeface="Arial" panose="020B0604020202020204" pitchFamily="34" charset="0"/>
              <a:buChar char="•"/>
            </a:pPr>
            <a:r>
              <a:rPr lang="en-US" dirty="0"/>
              <a:t>Discussion</a:t>
            </a:r>
          </a:p>
        </p:txBody>
      </p:sp>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20</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FC20E35-665C-5721-B396-DCF668083E5F}"/>
              </a:ext>
            </a:extLst>
          </p:cNvPr>
          <p:cNvPicPr>
            <a:picLocks noChangeAspect="1"/>
          </p:cNvPicPr>
          <p:nvPr/>
        </p:nvPicPr>
        <p:blipFill>
          <a:blip r:embed="rId5"/>
          <a:stretch>
            <a:fillRect/>
          </a:stretch>
        </p:blipFill>
        <p:spPr>
          <a:xfrm>
            <a:off x="7063434" y="2041810"/>
            <a:ext cx="1831975" cy="2671294"/>
          </a:xfrm>
          <a:prstGeom prst="rect">
            <a:avLst/>
          </a:prstGeom>
        </p:spPr>
      </p:pic>
      <p:pic>
        <p:nvPicPr>
          <p:cNvPr id="18" name="Picture 17">
            <a:extLst>
              <a:ext uri="{FF2B5EF4-FFF2-40B4-BE49-F238E27FC236}">
                <a16:creationId xmlns:a16="http://schemas.microsoft.com/office/drawing/2014/main" id="{339E3889-4146-879F-46A2-49EA2B529C6E}"/>
              </a:ext>
            </a:extLst>
          </p:cNvPr>
          <p:cNvPicPr>
            <a:picLocks noChangeAspect="1"/>
          </p:cNvPicPr>
          <p:nvPr/>
        </p:nvPicPr>
        <p:blipFill>
          <a:blip r:embed="rId6"/>
          <a:stretch>
            <a:fillRect/>
          </a:stretch>
        </p:blipFill>
        <p:spPr>
          <a:xfrm>
            <a:off x="4811549" y="2041810"/>
            <a:ext cx="1993900" cy="2685013"/>
          </a:xfrm>
          <a:prstGeom prst="rect">
            <a:avLst/>
          </a:prstGeom>
        </p:spPr>
      </p:pic>
      <p:sp>
        <p:nvSpPr>
          <p:cNvPr id="19" name="Title 1">
            <a:extLst>
              <a:ext uri="{FF2B5EF4-FFF2-40B4-BE49-F238E27FC236}">
                <a16:creationId xmlns:a16="http://schemas.microsoft.com/office/drawing/2014/main" id="{54CBF90D-DA86-4434-5BF7-EB5E36651AE9}"/>
              </a:ext>
            </a:extLst>
          </p:cNvPr>
          <p:cNvSpPr>
            <a:spLocks noGrp="1"/>
          </p:cNvSpPr>
          <p:nvPr>
            <p:ph type="title"/>
          </p:nvPr>
        </p:nvSpPr>
        <p:spPr>
          <a:xfrm>
            <a:off x="515127" y="757435"/>
            <a:ext cx="4500562" cy="1562959"/>
          </a:xfrm>
        </p:spPr>
        <p:txBody>
          <a:bodyPr/>
          <a:lstStyle/>
          <a:p>
            <a:r>
              <a:rPr lang="en-DK" dirty="0"/>
              <a:t>Tools</a:t>
            </a:r>
          </a:p>
        </p:txBody>
      </p:sp>
      <p:sp>
        <p:nvSpPr>
          <p:cNvPr id="20" name="Text Placeholder 6">
            <a:extLst>
              <a:ext uri="{FF2B5EF4-FFF2-40B4-BE49-F238E27FC236}">
                <a16:creationId xmlns:a16="http://schemas.microsoft.com/office/drawing/2014/main" id="{6332A30C-17C9-12FC-A871-544C3A1EDA00}"/>
              </a:ext>
            </a:extLst>
          </p:cNvPr>
          <p:cNvSpPr txBox="1">
            <a:spLocks/>
          </p:cNvSpPr>
          <p:nvPr/>
        </p:nvSpPr>
        <p:spPr>
          <a:xfrm>
            <a:off x="1557638" y="2320394"/>
            <a:ext cx="2415540" cy="2823106"/>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GB" b="0" i="0" dirty="0">
                <a:solidFill>
                  <a:srgbClr val="24292F"/>
                </a:solidFill>
                <a:effectLst/>
                <a:latin typeface="-apple-system"/>
              </a:rPr>
              <a:t>Software Bill of Materials (SBOM) generator - </a:t>
            </a:r>
            <a:r>
              <a:rPr lang="en-GB" sz="2800" b="0" i="0" dirty="0">
                <a:solidFill>
                  <a:srgbClr val="24292F"/>
                </a:solidFill>
                <a:effectLst/>
                <a:latin typeface="-apple-system"/>
              </a:rPr>
              <a:t>syft</a:t>
            </a:r>
          </a:p>
          <a:p>
            <a:pPr marL="342900" indent="-342900">
              <a:buFont typeface="Wingdings" pitchFamily="2" charset="2"/>
              <a:buChar char="q"/>
            </a:pPr>
            <a:r>
              <a:rPr lang="en-GB" dirty="0">
                <a:solidFill>
                  <a:srgbClr val="24292F"/>
                </a:solidFill>
                <a:latin typeface="-apple-system"/>
              </a:rPr>
              <a:t>V</a:t>
            </a:r>
            <a:r>
              <a:rPr lang="en-GB" b="0" i="0" dirty="0">
                <a:solidFill>
                  <a:srgbClr val="24292F"/>
                </a:solidFill>
                <a:effectLst/>
                <a:latin typeface="-apple-system"/>
              </a:rPr>
              <a:t>ulnerability detecting scanner – </a:t>
            </a:r>
            <a:r>
              <a:rPr lang="da-DK" sz="2800" b="0" i="0" dirty="0">
                <a:solidFill>
                  <a:srgbClr val="24292F"/>
                </a:solidFill>
                <a:effectLst/>
                <a:latin typeface="-apple-system"/>
              </a:rPr>
              <a:t>grype</a:t>
            </a:r>
          </a:p>
          <a:p>
            <a:pPr marL="342900" indent="-342900">
              <a:buFont typeface="Wingdings" pitchFamily="2" charset="2"/>
              <a:buChar char="q"/>
            </a:pPr>
            <a:r>
              <a:rPr lang="da-DK" dirty="0" err="1">
                <a:solidFill>
                  <a:srgbClr val="24292F"/>
                </a:solidFill>
                <a:latin typeface="-apple-system"/>
              </a:rPr>
              <a:t>Both</a:t>
            </a:r>
            <a:r>
              <a:rPr lang="da-DK" sz="2800" dirty="0">
                <a:solidFill>
                  <a:srgbClr val="24292F"/>
                </a:solidFill>
                <a:latin typeface="-apple-system"/>
              </a:rPr>
              <a:t> - </a:t>
            </a:r>
            <a:r>
              <a:rPr lang="da-DK" sz="2800" dirty="0" err="1">
                <a:solidFill>
                  <a:srgbClr val="24292F"/>
                </a:solidFill>
                <a:latin typeface="-apple-system"/>
              </a:rPr>
              <a:t>trivy</a:t>
            </a:r>
            <a:endParaRPr lang="en-US" sz="2800" b="0" i="0" dirty="0">
              <a:solidFill>
                <a:srgbClr val="202124"/>
              </a:solidFill>
              <a:effectLst/>
              <a:latin typeface="arial" panose="020B0604020202020204" pitchFamily="34" charset="0"/>
            </a:endParaRPr>
          </a:p>
          <a:p>
            <a:pPr marL="342900" indent="-342900">
              <a:buFont typeface="Wingdings" pitchFamily="2" charset="2"/>
              <a:buChar char="q"/>
            </a:pPr>
            <a:endParaRPr lang="en-US" dirty="0"/>
          </a:p>
        </p:txBody>
      </p:sp>
      <p:pic>
        <p:nvPicPr>
          <p:cNvPr id="3074" name="Picture 2" descr="Trivy">
            <a:extLst>
              <a:ext uri="{FF2B5EF4-FFF2-40B4-BE49-F238E27FC236}">
                <a16:creationId xmlns:a16="http://schemas.microsoft.com/office/drawing/2014/main" id="{8D169BB2-9372-3CA3-775F-DCFBE81EA0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5409" y="2163284"/>
            <a:ext cx="2720647" cy="272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33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21</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54CBF90D-DA86-4434-5BF7-EB5E36651AE9}"/>
              </a:ext>
            </a:extLst>
          </p:cNvPr>
          <p:cNvSpPr>
            <a:spLocks noGrp="1"/>
          </p:cNvSpPr>
          <p:nvPr>
            <p:ph type="title"/>
          </p:nvPr>
        </p:nvSpPr>
        <p:spPr>
          <a:xfrm>
            <a:off x="515127" y="757435"/>
            <a:ext cx="4500562" cy="1562959"/>
          </a:xfrm>
        </p:spPr>
        <p:txBody>
          <a:bodyPr/>
          <a:lstStyle/>
          <a:p>
            <a:r>
              <a:rPr lang="en-DK" dirty="0"/>
              <a:t>Tools - paid</a:t>
            </a:r>
          </a:p>
        </p:txBody>
      </p:sp>
      <p:pic>
        <p:nvPicPr>
          <p:cNvPr id="2" name="Picture 2" descr="JFrog Xray | PagerDuty">
            <a:extLst>
              <a:ext uri="{FF2B5EF4-FFF2-40B4-BE49-F238E27FC236}">
                <a16:creationId xmlns:a16="http://schemas.microsoft.com/office/drawing/2014/main" id="{1080850F-7446-3E7A-F01A-BB37041053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18" t="16285" r="20061" b="19922"/>
          <a:stretch/>
        </p:blipFill>
        <p:spPr bwMode="auto">
          <a:xfrm>
            <a:off x="1125201" y="2218760"/>
            <a:ext cx="4039923" cy="18582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ysdig Secure – Sysdig">
            <a:extLst>
              <a:ext uri="{FF2B5EF4-FFF2-40B4-BE49-F238E27FC236}">
                <a16:creationId xmlns:a16="http://schemas.microsoft.com/office/drawing/2014/main" id="{ACE51E5A-7FFE-B918-58A6-3E68CCF2EC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594" t="12220" r="8875" b="22301"/>
          <a:stretch/>
        </p:blipFill>
        <p:spPr bwMode="auto">
          <a:xfrm>
            <a:off x="5697853" y="1786293"/>
            <a:ext cx="5773074" cy="234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65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White structure on pink room">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12500" b="12500"/>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22</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389F6C-8FFB-03BC-7542-74936004C5C8}"/>
              </a:ext>
            </a:extLst>
          </p:cNvPr>
          <p:cNvSpPr txBox="1"/>
          <p:nvPr/>
        </p:nvSpPr>
        <p:spPr>
          <a:xfrm>
            <a:off x="5416871" y="1940440"/>
            <a:ext cx="1699504" cy="369332"/>
          </a:xfrm>
          <a:prstGeom prst="rect">
            <a:avLst/>
          </a:prstGeom>
          <a:noFill/>
        </p:spPr>
        <p:txBody>
          <a:bodyPr wrap="none" rtlCol="0">
            <a:prstTxWarp prst="textArchUp">
              <a:avLst/>
            </a:prstTxWarp>
            <a:spAutoFit/>
          </a:bodyPr>
          <a:lstStyle/>
          <a:p>
            <a:r>
              <a:rPr lang="en-US" dirty="0"/>
              <a:t>CVE Scanning</a:t>
            </a:r>
          </a:p>
        </p:txBody>
      </p:sp>
      <p:sp>
        <p:nvSpPr>
          <p:cNvPr id="5" name="TextBox 4">
            <a:extLst>
              <a:ext uri="{FF2B5EF4-FFF2-40B4-BE49-F238E27FC236}">
                <a16:creationId xmlns:a16="http://schemas.microsoft.com/office/drawing/2014/main" id="{9D855884-7921-27D2-12F9-0B9322521CF6}"/>
              </a:ext>
            </a:extLst>
          </p:cNvPr>
          <p:cNvSpPr txBox="1"/>
          <p:nvPr/>
        </p:nvSpPr>
        <p:spPr>
          <a:xfrm rot="213745">
            <a:off x="5365369" y="1419446"/>
            <a:ext cx="2029723" cy="369332"/>
          </a:xfrm>
          <a:prstGeom prst="rect">
            <a:avLst/>
          </a:prstGeom>
          <a:noFill/>
        </p:spPr>
        <p:txBody>
          <a:bodyPr wrap="square" rtlCol="0">
            <a:prstTxWarp prst="textArchUp">
              <a:avLst/>
            </a:prstTxWarp>
            <a:spAutoFit/>
          </a:bodyPr>
          <a:lstStyle/>
          <a:p>
            <a:r>
              <a:rPr lang="en-US" dirty="0"/>
              <a:t>License Scanning</a:t>
            </a:r>
          </a:p>
        </p:txBody>
      </p:sp>
      <p:sp>
        <p:nvSpPr>
          <p:cNvPr id="6" name="TextBox 5">
            <a:extLst>
              <a:ext uri="{FF2B5EF4-FFF2-40B4-BE49-F238E27FC236}">
                <a16:creationId xmlns:a16="http://schemas.microsoft.com/office/drawing/2014/main" id="{7C688CDC-BD7C-6B09-D9C9-62A51E0DFBBF}"/>
              </a:ext>
            </a:extLst>
          </p:cNvPr>
          <p:cNvSpPr txBox="1"/>
          <p:nvPr/>
        </p:nvSpPr>
        <p:spPr>
          <a:xfrm rot="231355">
            <a:off x="5383165" y="3801435"/>
            <a:ext cx="1878784" cy="369332"/>
          </a:xfrm>
          <a:prstGeom prst="rect">
            <a:avLst/>
          </a:prstGeom>
          <a:noFill/>
        </p:spPr>
        <p:txBody>
          <a:bodyPr wrap="none" rtlCol="0">
            <a:prstTxWarp prst="textArchUp">
              <a:avLst/>
            </a:prstTxWarp>
            <a:spAutoFit/>
          </a:bodyPr>
          <a:lstStyle/>
          <a:p>
            <a:r>
              <a:rPr lang="en-US" dirty="0"/>
              <a:t>Secret Handling</a:t>
            </a:r>
          </a:p>
        </p:txBody>
      </p:sp>
      <p:sp>
        <p:nvSpPr>
          <p:cNvPr id="10" name="TextBox 9">
            <a:extLst>
              <a:ext uri="{FF2B5EF4-FFF2-40B4-BE49-F238E27FC236}">
                <a16:creationId xmlns:a16="http://schemas.microsoft.com/office/drawing/2014/main" id="{0989B823-8633-71DB-2BEA-AE32C158DA98}"/>
              </a:ext>
            </a:extLst>
          </p:cNvPr>
          <p:cNvSpPr txBox="1"/>
          <p:nvPr/>
        </p:nvSpPr>
        <p:spPr>
          <a:xfrm rot="173174">
            <a:off x="5468167" y="649692"/>
            <a:ext cx="1596912" cy="369332"/>
          </a:xfrm>
          <a:prstGeom prst="rect">
            <a:avLst/>
          </a:prstGeom>
          <a:noFill/>
        </p:spPr>
        <p:txBody>
          <a:bodyPr wrap="none" rtlCol="0">
            <a:prstTxWarp prst="textArchUp">
              <a:avLst/>
            </a:prstTxWarp>
            <a:spAutoFit/>
          </a:bodyPr>
          <a:lstStyle/>
          <a:p>
            <a:r>
              <a:rPr lang="en-US" dirty="0"/>
              <a:t>Code Quality</a:t>
            </a:r>
          </a:p>
        </p:txBody>
      </p:sp>
      <p:sp>
        <p:nvSpPr>
          <p:cNvPr id="11" name="TextBox 10">
            <a:extLst>
              <a:ext uri="{FF2B5EF4-FFF2-40B4-BE49-F238E27FC236}">
                <a16:creationId xmlns:a16="http://schemas.microsoft.com/office/drawing/2014/main" id="{60AD0B1D-3F55-1C92-E01F-9754B6302F78}"/>
              </a:ext>
            </a:extLst>
          </p:cNvPr>
          <p:cNvSpPr txBox="1"/>
          <p:nvPr/>
        </p:nvSpPr>
        <p:spPr>
          <a:xfrm>
            <a:off x="5468799" y="987412"/>
            <a:ext cx="1707519" cy="369332"/>
          </a:xfrm>
          <a:prstGeom prst="rect">
            <a:avLst/>
          </a:prstGeom>
          <a:noFill/>
        </p:spPr>
        <p:txBody>
          <a:bodyPr wrap="none" rtlCol="0">
            <a:prstTxWarp prst="textArchUp">
              <a:avLst/>
            </a:prstTxWarp>
            <a:spAutoFit/>
          </a:bodyPr>
          <a:lstStyle/>
          <a:p>
            <a:r>
              <a:rPr lang="en-US" dirty="0"/>
              <a:t>Test Coverage</a:t>
            </a:r>
          </a:p>
        </p:txBody>
      </p:sp>
      <p:sp>
        <p:nvSpPr>
          <p:cNvPr id="13" name="TextBox 12">
            <a:extLst>
              <a:ext uri="{FF2B5EF4-FFF2-40B4-BE49-F238E27FC236}">
                <a16:creationId xmlns:a16="http://schemas.microsoft.com/office/drawing/2014/main" id="{AB49ADE9-7394-1AE8-B468-FD2BDEE24C38}"/>
              </a:ext>
            </a:extLst>
          </p:cNvPr>
          <p:cNvSpPr txBox="1"/>
          <p:nvPr/>
        </p:nvSpPr>
        <p:spPr>
          <a:xfrm rot="207432">
            <a:off x="5416871" y="2881192"/>
            <a:ext cx="1720536" cy="269635"/>
          </a:xfrm>
          <a:prstGeom prst="rect">
            <a:avLst/>
          </a:prstGeom>
          <a:noFill/>
        </p:spPr>
        <p:txBody>
          <a:bodyPr wrap="none" rtlCol="0">
            <a:prstTxWarp prst="textArchUp">
              <a:avLst/>
            </a:prstTxWarp>
            <a:spAutoFit/>
          </a:bodyPr>
          <a:lstStyle/>
          <a:p>
            <a:r>
              <a:rPr lang="en-US" dirty="0"/>
              <a:t>Image Signing</a:t>
            </a:r>
          </a:p>
        </p:txBody>
      </p:sp>
      <p:sp>
        <p:nvSpPr>
          <p:cNvPr id="14" name="TextBox 13">
            <a:extLst>
              <a:ext uri="{FF2B5EF4-FFF2-40B4-BE49-F238E27FC236}">
                <a16:creationId xmlns:a16="http://schemas.microsoft.com/office/drawing/2014/main" id="{2687433F-6CD6-F0BF-0D88-F5648A372455}"/>
              </a:ext>
            </a:extLst>
          </p:cNvPr>
          <p:cNvSpPr txBox="1"/>
          <p:nvPr/>
        </p:nvSpPr>
        <p:spPr>
          <a:xfrm>
            <a:off x="4905131" y="4328518"/>
            <a:ext cx="2614172" cy="1077218"/>
          </a:xfrm>
          <a:prstGeom prst="rect">
            <a:avLst/>
          </a:prstGeom>
          <a:noFill/>
        </p:spPr>
        <p:txBody>
          <a:bodyPr wrap="square" rtlCol="0">
            <a:spAutoFit/>
          </a:bodyPr>
          <a:lstStyle/>
          <a:p>
            <a:pPr algn="ctr"/>
            <a:r>
              <a:rPr lang="en-US" sz="3200" dirty="0"/>
              <a:t>Policy Enforcement</a:t>
            </a:r>
          </a:p>
        </p:txBody>
      </p:sp>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4607601-E43F-68DB-AA79-E6B1C5E286DE}"/>
              </a:ext>
            </a:extLst>
          </p:cNvPr>
          <p:cNvSpPr txBox="1"/>
          <p:nvPr/>
        </p:nvSpPr>
        <p:spPr>
          <a:xfrm>
            <a:off x="5392081" y="2441419"/>
            <a:ext cx="1596912" cy="369332"/>
          </a:xfrm>
          <a:prstGeom prst="rect">
            <a:avLst/>
          </a:prstGeom>
          <a:noFill/>
        </p:spPr>
        <p:txBody>
          <a:bodyPr wrap="none" rtlCol="0">
            <a:prstTxWarp prst="textArchUp">
              <a:avLst/>
            </a:prstTxWarp>
            <a:spAutoFit/>
          </a:bodyPr>
          <a:lstStyle/>
          <a:p>
            <a:r>
              <a:rPr lang="en-US" dirty="0"/>
              <a:t>Commit Signing</a:t>
            </a:r>
          </a:p>
        </p:txBody>
      </p:sp>
      <p:sp>
        <p:nvSpPr>
          <p:cNvPr id="7" name="Left Brace 6">
            <a:extLst>
              <a:ext uri="{FF2B5EF4-FFF2-40B4-BE49-F238E27FC236}">
                <a16:creationId xmlns:a16="http://schemas.microsoft.com/office/drawing/2014/main" id="{464CF3CF-0CDC-7201-7E98-B0A1EE37CADD}"/>
              </a:ext>
            </a:extLst>
          </p:cNvPr>
          <p:cNvSpPr/>
          <p:nvPr/>
        </p:nvSpPr>
        <p:spPr>
          <a:xfrm>
            <a:off x="4266731" y="500289"/>
            <a:ext cx="593125" cy="262185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dirty="0"/>
          </a:p>
        </p:txBody>
      </p:sp>
      <p:sp>
        <p:nvSpPr>
          <p:cNvPr id="8" name="Title 1">
            <a:extLst>
              <a:ext uri="{FF2B5EF4-FFF2-40B4-BE49-F238E27FC236}">
                <a16:creationId xmlns:a16="http://schemas.microsoft.com/office/drawing/2014/main" id="{15C6F12E-2EF6-F68B-3734-85AE517FC1A7}"/>
              </a:ext>
            </a:extLst>
          </p:cNvPr>
          <p:cNvSpPr>
            <a:spLocks noGrp="1"/>
          </p:cNvSpPr>
          <p:nvPr>
            <p:ph type="title"/>
          </p:nvPr>
        </p:nvSpPr>
        <p:spPr>
          <a:xfrm>
            <a:off x="2930935" y="1459803"/>
            <a:ext cx="1679594" cy="961274"/>
          </a:xfrm>
        </p:spPr>
        <p:txBody>
          <a:bodyPr/>
          <a:lstStyle/>
          <a:p>
            <a:r>
              <a:rPr lang="en-DK" dirty="0"/>
              <a:t>CICD</a:t>
            </a:r>
          </a:p>
        </p:txBody>
      </p:sp>
      <p:sp>
        <p:nvSpPr>
          <p:cNvPr id="15" name="TextBox 14">
            <a:extLst>
              <a:ext uri="{FF2B5EF4-FFF2-40B4-BE49-F238E27FC236}">
                <a16:creationId xmlns:a16="http://schemas.microsoft.com/office/drawing/2014/main" id="{9687B38F-2748-039D-71CC-A639CF8A61D8}"/>
              </a:ext>
            </a:extLst>
          </p:cNvPr>
          <p:cNvSpPr txBox="1"/>
          <p:nvPr/>
        </p:nvSpPr>
        <p:spPr>
          <a:xfrm>
            <a:off x="5297534" y="3321851"/>
            <a:ext cx="1878784" cy="369332"/>
          </a:xfrm>
          <a:prstGeom prst="rect">
            <a:avLst/>
          </a:prstGeom>
          <a:noFill/>
        </p:spPr>
        <p:txBody>
          <a:bodyPr wrap="none" rtlCol="0">
            <a:prstTxWarp prst="textArchUp">
              <a:avLst/>
            </a:prstTxWarp>
            <a:spAutoFit/>
          </a:bodyPr>
          <a:lstStyle/>
          <a:p>
            <a:r>
              <a:rPr lang="en-US" dirty="0"/>
              <a:t>Access Provisioning</a:t>
            </a:r>
          </a:p>
        </p:txBody>
      </p:sp>
      <p:sp>
        <p:nvSpPr>
          <p:cNvPr id="18" name="Left Brace 17">
            <a:extLst>
              <a:ext uri="{FF2B5EF4-FFF2-40B4-BE49-F238E27FC236}">
                <a16:creationId xmlns:a16="http://schemas.microsoft.com/office/drawing/2014/main" id="{87F5FC02-DC94-1CFF-CC1A-E35761728E1F}"/>
              </a:ext>
            </a:extLst>
          </p:cNvPr>
          <p:cNvSpPr/>
          <p:nvPr/>
        </p:nvSpPr>
        <p:spPr>
          <a:xfrm>
            <a:off x="4266730" y="3263652"/>
            <a:ext cx="593125" cy="646676"/>
          </a:xfrm>
          <a:prstGeom prst="leftBrace">
            <a:avLst>
              <a:gd name="adj1" fmla="val 8333"/>
              <a:gd name="adj2" fmla="val 5127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dirty="0"/>
          </a:p>
        </p:txBody>
      </p:sp>
      <p:sp>
        <p:nvSpPr>
          <p:cNvPr id="19" name="Title 1">
            <a:extLst>
              <a:ext uri="{FF2B5EF4-FFF2-40B4-BE49-F238E27FC236}">
                <a16:creationId xmlns:a16="http://schemas.microsoft.com/office/drawing/2014/main" id="{900F9F3F-1BF8-6ABB-3A12-1A4ABE991337}"/>
              </a:ext>
            </a:extLst>
          </p:cNvPr>
          <p:cNvSpPr txBox="1">
            <a:spLocks/>
          </p:cNvSpPr>
          <p:nvPr/>
        </p:nvSpPr>
        <p:spPr>
          <a:xfrm>
            <a:off x="3113606" y="3210546"/>
            <a:ext cx="1153124" cy="961274"/>
          </a:xfrm>
          <a:prstGeom prst="rect">
            <a:avLst/>
          </a:prstGeom>
        </p:spPr>
        <p:txBody>
          <a:bodyPr vert="horz" wrap="square" lIns="91440" tIns="45720" rIns="91440" bIns="45720" rtlCol="0" anchor="t" anchorCtr="0">
            <a:noAutofit/>
          </a:bodyPr>
          <a:lstStyle>
            <a:lvl1pPr algn="l" defTabSz="914400" rtl="0" eaLnBrk="1" latinLnBrk="0" hangingPunct="1">
              <a:lnSpc>
                <a:spcPct val="90000"/>
              </a:lnSpc>
              <a:spcBef>
                <a:spcPct val="0"/>
              </a:spcBef>
              <a:buNone/>
              <a:defRPr sz="540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DK" dirty="0"/>
              <a:t>Git</a:t>
            </a:r>
          </a:p>
        </p:txBody>
      </p:sp>
    </p:spTree>
    <p:extLst>
      <p:ext uri="{BB962C8B-B14F-4D97-AF65-F5344CB8AC3E}">
        <p14:creationId xmlns:p14="http://schemas.microsoft.com/office/powerpoint/2010/main" val="260233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P spid="11" grpId="0"/>
      <p:bldP spid="13" grpId="0"/>
      <p:bldP spid="14" grpId="0"/>
      <p:bldP spid="2" grpId="0"/>
      <p:bldP spid="7" grpId="0" animBg="1"/>
      <p:bldP spid="8" grpId="0"/>
      <p:bldP spid="15" grpId="0"/>
      <p:bldP spid="18" grpId="0" animBg="1"/>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23</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54CBF90D-DA86-4434-5BF7-EB5E36651AE9}"/>
              </a:ext>
            </a:extLst>
          </p:cNvPr>
          <p:cNvSpPr>
            <a:spLocks noGrp="1"/>
          </p:cNvSpPr>
          <p:nvPr>
            <p:ph type="title"/>
          </p:nvPr>
        </p:nvSpPr>
        <p:spPr>
          <a:xfrm>
            <a:off x="515127" y="757435"/>
            <a:ext cx="4500562" cy="1562959"/>
          </a:xfrm>
        </p:spPr>
        <p:txBody>
          <a:bodyPr/>
          <a:lstStyle/>
          <a:p>
            <a:r>
              <a:rPr lang="en-DK" dirty="0"/>
              <a:t>Tools</a:t>
            </a:r>
          </a:p>
        </p:txBody>
      </p:sp>
      <p:sp>
        <p:nvSpPr>
          <p:cNvPr id="20" name="Text Placeholder 6">
            <a:extLst>
              <a:ext uri="{FF2B5EF4-FFF2-40B4-BE49-F238E27FC236}">
                <a16:creationId xmlns:a16="http://schemas.microsoft.com/office/drawing/2014/main" id="{6332A30C-17C9-12FC-A871-544C3A1EDA00}"/>
              </a:ext>
            </a:extLst>
          </p:cNvPr>
          <p:cNvSpPr txBox="1">
            <a:spLocks/>
          </p:cNvSpPr>
          <p:nvPr/>
        </p:nvSpPr>
        <p:spPr>
          <a:xfrm>
            <a:off x="1557637" y="2320394"/>
            <a:ext cx="2673491" cy="3693228"/>
          </a:xfrm>
          <a:prstGeom prst="rect">
            <a:avLst/>
          </a:prstGeom>
          <a:noFill/>
        </p:spPr>
        <p:txBody>
          <a:bodyPr vert="horz" lIns="0" tIns="0" rIns="0" bIns="0" rtlCol="0">
            <a:normAutofit fontScale="850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GB" sz="2900" b="0" i="0" dirty="0">
                <a:solidFill>
                  <a:srgbClr val="24292F"/>
                </a:solidFill>
                <a:effectLst/>
                <a:latin typeface="-apple-system"/>
              </a:rPr>
              <a:t>Image Signing - </a:t>
            </a:r>
            <a:r>
              <a:rPr lang="en-GB" sz="4000" b="0" i="0" dirty="0" err="1">
                <a:solidFill>
                  <a:srgbClr val="24292F"/>
                </a:solidFill>
                <a:effectLst/>
                <a:latin typeface="-apple-system"/>
              </a:rPr>
              <a:t>Cosign</a:t>
            </a:r>
            <a:endParaRPr lang="en-GB" sz="4000" b="0" i="0" dirty="0">
              <a:solidFill>
                <a:srgbClr val="24292F"/>
              </a:solidFill>
              <a:effectLst/>
              <a:latin typeface="-apple-system"/>
            </a:endParaRPr>
          </a:p>
          <a:p>
            <a:pPr marL="342900" indent="-342900">
              <a:buFont typeface="Wingdings" pitchFamily="2" charset="2"/>
              <a:buChar char="q"/>
            </a:pPr>
            <a:r>
              <a:rPr lang="da-DK" sz="2900" dirty="0" err="1">
                <a:solidFill>
                  <a:srgbClr val="24292F"/>
                </a:solidFill>
                <a:latin typeface="-apple-system"/>
              </a:rPr>
              <a:t>Encrypt</a:t>
            </a:r>
            <a:r>
              <a:rPr lang="da-DK" sz="2900" dirty="0">
                <a:solidFill>
                  <a:srgbClr val="24292F"/>
                </a:solidFill>
                <a:latin typeface="-apple-system"/>
              </a:rPr>
              <a:t> </a:t>
            </a:r>
            <a:r>
              <a:rPr lang="da-DK" sz="2900" dirty="0" err="1">
                <a:solidFill>
                  <a:srgbClr val="24292F"/>
                </a:solidFill>
                <a:latin typeface="-apple-system"/>
              </a:rPr>
              <a:t>secrets</a:t>
            </a:r>
            <a:r>
              <a:rPr lang="da-DK" sz="2900" dirty="0">
                <a:solidFill>
                  <a:srgbClr val="24292F"/>
                </a:solidFill>
                <a:latin typeface="-apple-system"/>
              </a:rPr>
              <a:t> </a:t>
            </a:r>
            <a:r>
              <a:rPr lang="da-DK" sz="2900" dirty="0" err="1">
                <a:solidFill>
                  <a:srgbClr val="24292F"/>
                </a:solidFill>
                <a:latin typeface="-apple-system"/>
              </a:rPr>
              <a:t>before</a:t>
            </a:r>
            <a:r>
              <a:rPr lang="da-DK" sz="2900" dirty="0">
                <a:solidFill>
                  <a:srgbClr val="24292F"/>
                </a:solidFill>
                <a:latin typeface="-apple-system"/>
              </a:rPr>
              <a:t> </a:t>
            </a:r>
            <a:r>
              <a:rPr lang="da-DK" sz="2900" dirty="0" err="1">
                <a:solidFill>
                  <a:srgbClr val="24292F"/>
                </a:solidFill>
                <a:latin typeface="-apple-system"/>
              </a:rPr>
              <a:t>storing</a:t>
            </a:r>
            <a:r>
              <a:rPr lang="da-DK" sz="2900" dirty="0">
                <a:solidFill>
                  <a:srgbClr val="24292F"/>
                </a:solidFill>
                <a:latin typeface="-apple-system"/>
              </a:rPr>
              <a:t> in </a:t>
            </a:r>
            <a:r>
              <a:rPr lang="da-DK" sz="2900" dirty="0" err="1">
                <a:solidFill>
                  <a:srgbClr val="24292F"/>
                </a:solidFill>
                <a:latin typeface="-apple-system"/>
              </a:rPr>
              <a:t>git</a:t>
            </a:r>
            <a:r>
              <a:rPr lang="da-DK" sz="2900" dirty="0">
                <a:solidFill>
                  <a:srgbClr val="24292F"/>
                </a:solidFill>
                <a:latin typeface="-apple-system"/>
              </a:rPr>
              <a:t> –</a:t>
            </a:r>
            <a:r>
              <a:rPr lang="da-DK" sz="4000" dirty="0">
                <a:solidFill>
                  <a:srgbClr val="24292F"/>
                </a:solidFill>
                <a:latin typeface="-apple-system"/>
              </a:rPr>
              <a:t> Sealed </a:t>
            </a:r>
            <a:r>
              <a:rPr lang="da-DK" sz="4000" dirty="0" err="1">
                <a:solidFill>
                  <a:srgbClr val="24292F"/>
                </a:solidFill>
                <a:latin typeface="-apple-system"/>
              </a:rPr>
              <a:t>Secrets</a:t>
            </a:r>
            <a:endParaRPr lang="en-GB" sz="4000" b="0" i="0" dirty="0">
              <a:solidFill>
                <a:srgbClr val="24292F"/>
              </a:solidFill>
              <a:effectLst/>
              <a:latin typeface="-apple-system"/>
            </a:endParaRPr>
          </a:p>
          <a:p>
            <a:pPr marL="342900" indent="-342900">
              <a:buFont typeface="Wingdings" pitchFamily="2" charset="2"/>
              <a:buChar char="q"/>
            </a:pPr>
            <a:r>
              <a:rPr lang="en-GB" sz="2900" dirty="0">
                <a:solidFill>
                  <a:srgbClr val="24292F"/>
                </a:solidFill>
                <a:latin typeface="-apple-system"/>
              </a:rPr>
              <a:t>S</a:t>
            </a:r>
            <a:r>
              <a:rPr lang="en-GB" sz="2900" i="0" dirty="0">
                <a:solidFill>
                  <a:srgbClr val="24292F"/>
                </a:solidFill>
                <a:effectLst/>
                <a:latin typeface="-apple-system"/>
              </a:rPr>
              <a:t>tatic analysis tools </a:t>
            </a:r>
            <a:r>
              <a:rPr lang="en-GB" b="0" i="0" dirty="0">
                <a:solidFill>
                  <a:srgbClr val="24292F"/>
                </a:solidFill>
                <a:effectLst/>
                <a:latin typeface="-apple-system"/>
              </a:rPr>
              <a:t>– </a:t>
            </a:r>
            <a:r>
              <a:rPr lang="da-DK" sz="4000" b="0" i="0" dirty="0">
                <a:solidFill>
                  <a:srgbClr val="24292F"/>
                </a:solidFill>
                <a:effectLst/>
                <a:latin typeface="-apple-system"/>
              </a:rPr>
              <a:t>Analysis </a:t>
            </a:r>
            <a:r>
              <a:rPr lang="da-DK" sz="4000" b="0" i="0" dirty="0" err="1">
                <a:solidFill>
                  <a:srgbClr val="24292F"/>
                </a:solidFill>
                <a:effectLst/>
                <a:latin typeface="-apple-system"/>
              </a:rPr>
              <a:t>tools</a:t>
            </a:r>
            <a:endParaRPr lang="da-DK" sz="4000" b="0" i="0" dirty="0">
              <a:solidFill>
                <a:srgbClr val="24292F"/>
              </a:solidFill>
              <a:effectLst/>
              <a:latin typeface="-apple-system"/>
            </a:endParaRPr>
          </a:p>
          <a:p>
            <a:pPr marL="342900" indent="-342900">
              <a:buFont typeface="Wingdings" pitchFamily="2" charset="2"/>
              <a:buChar char="q"/>
            </a:pPr>
            <a:endParaRPr lang="en-US" dirty="0"/>
          </a:p>
        </p:txBody>
      </p:sp>
      <p:pic>
        <p:nvPicPr>
          <p:cNvPr id="4108" name="Picture 12" descr="Sigstore - Open Source Security Foundation">
            <a:extLst>
              <a:ext uri="{FF2B5EF4-FFF2-40B4-BE49-F238E27FC236}">
                <a16:creationId xmlns:a16="http://schemas.microsoft.com/office/drawing/2014/main" id="{4F0D2CFC-8D54-B441-2DD9-8EC1953BB1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133" y="2345339"/>
            <a:ext cx="1933177" cy="1714499"/>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D1822B29-A0F1-37E1-83FC-11202A3930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856" t="42402" r="27813" b="43375"/>
          <a:stretch/>
        </p:blipFill>
        <p:spPr bwMode="auto">
          <a:xfrm>
            <a:off x="4992133" y="4323977"/>
            <a:ext cx="4500562" cy="975397"/>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Sealed Secrets Cloud Hosting, Sealed Secrets Installer, Docker Container  and VM">
            <a:extLst>
              <a:ext uri="{FF2B5EF4-FFF2-40B4-BE49-F238E27FC236}">
                <a16:creationId xmlns:a16="http://schemas.microsoft.com/office/drawing/2014/main" id="{9126A969-6B1C-4895-4903-093D59A9D0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4021" y="2345339"/>
            <a:ext cx="1691382" cy="1799015"/>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HashiCorp Vault Logo PNG vector in SVG, PDF, AI, CDR format">
            <a:extLst>
              <a:ext uri="{FF2B5EF4-FFF2-40B4-BE49-F238E27FC236}">
                <a16:creationId xmlns:a16="http://schemas.microsoft.com/office/drawing/2014/main" id="{BFA4BEC9-8B04-1478-9A78-A23B2E56BE4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80" t="30751" r="13825" b="31652"/>
          <a:stretch/>
        </p:blipFill>
        <p:spPr bwMode="auto">
          <a:xfrm>
            <a:off x="9514114" y="2018270"/>
            <a:ext cx="1976678" cy="777986"/>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Pricing Details - Key Vault | Microsoft Azure">
            <a:extLst>
              <a:ext uri="{FF2B5EF4-FFF2-40B4-BE49-F238E27FC236}">
                <a16:creationId xmlns:a16="http://schemas.microsoft.com/office/drawing/2014/main" id="{34C72B38-A4A3-F37E-1802-55D02D43C8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01679" y="3037871"/>
            <a:ext cx="2265697" cy="11894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6F0506A0-4161-EE47-A4B3-ABE4E902E283}"/>
              </a:ext>
            </a:extLst>
          </p:cNvPr>
          <p:cNvCxnSpPr/>
          <p:nvPr/>
        </p:nvCxnSpPr>
        <p:spPr>
          <a:xfrm flipH="1">
            <a:off x="7438768" y="2320394"/>
            <a:ext cx="1540475" cy="1846614"/>
          </a:xfrm>
          <a:prstGeom prst="line">
            <a:avLst/>
          </a:prstGeom>
          <a:ln w="1047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949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24</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B69E23AA-104E-7BF7-3456-31467482B7F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4" name="Picture 4">
            <a:extLst>
              <a:ext uri="{FF2B5EF4-FFF2-40B4-BE49-F238E27FC236}">
                <a16:creationId xmlns:a16="http://schemas.microsoft.com/office/drawing/2014/main" id="{C64FDD68-5F42-0CBC-A570-B81489999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0627E4F7-EC76-FDD0-56BE-E0EF8E2A6EBC}"/>
              </a:ext>
            </a:extLst>
          </p:cNvPr>
          <p:cNvPicPr>
            <a:picLocks noGrp="1" noChangeAspect="1"/>
          </p:cNvPicPr>
          <p:nvPr>
            <p:ph type="pic" sz="quarter" idx="13"/>
          </p:nvPr>
        </p:nvPicPr>
        <p:blipFill>
          <a:blip r:embed="rId5"/>
          <a:srcRect l="27427" r="27427"/>
          <a:stretch>
            <a:fillRect/>
          </a:stretch>
        </p:blipFill>
        <p:spPr>
          <a:xfrm>
            <a:off x="4362450" y="1619250"/>
            <a:ext cx="3054096" cy="3776472"/>
          </a:xfrm>
        </p:spPr>
      </p:pic>
    </p:spTree>
    <p:extLst>
      <p:ext uri="{BB962C8B-B14F-4D97-AF65-F5344CB8AC3E}">
        <p14:creationId xmlns:p14="http://schemas.microsoft.com/office/powerpoint/2010/main" val="423266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Sneakers in a range of sizes">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7260" b="7260"/>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25</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B69E23AA-104E-7BF7-3456-31467482B7F9}"/>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4" name="Picture 4">
            <a:extLst>
              <a:ext uri="{FF2B5EF4-FFF2-40B4-BE49-F238E27FC236}">
                <a16:creationId xmlns:a16="http://schemas.microsoft.com/office/drawing/2014/main" id="{C64FDD68-5F42-0CBC-A570-B81489999C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735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E8DA"/>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01B7687-BFA5-C8FD-01A8-7191A1AC9D92}"/>
              </a:ext>
            </a:extLst>
          </p:cNvPr>
          <p:cNvSpPr/>
          <p:nvPr/>
        </p:nvSpPr>
        <p:spPr>
          <a:xfrm>
            <a:off x="4108269" y="1414925"/>
            <a:ext cx="4454435" cy="11911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Block with error</a:t>
            </a:r>
            <a:br>
              <a:rPr lang="en-US" dirty="0">
                <a:solidFill>
                  <a:schemeClr val="tx1"/>
                </a:solidFill>
              </a:rPr>
            </a:br>
            <a:r>
              <a:rPr lang="en-US" dirty="0">
                <a:solidFill>
                  <a:schemeClr val="tx1"/>
                </a:solidFill>
              </a:rPr>
              <a:t>Very limited access</a:t>
            </a:r>
          </a:p>
        </p:txBody>
      </p:sp>
      <p:sp>
        <p:nvSpPr>
          <p:cNvPr id="13" name="Rectangle: Rounded Corners 12">
            <a:extLst>
              <a:ext uri="{FF2B5EF4-FFF2-40B4-BE49-F238E27FC236}">
                <a16:creationId xmlns:a16="http://schemas.microsoft.com/office/drawing/2014/main" id="{00660CE1-D832-04D9-AD5E-6DA07BD7F6DF}"/>
              </a:ext>
            </a:extLst>
          </p:cNvPr>
          <p:cNvSpPr/>
          <p:nvPr/>
        </p:nvSpPr>
        <p:spPr>
          <a:xfrm>
            <a:off x="4108269" y="2833442"/>
            <a:ext cx="4454435" cy="11911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Block with error</a:t>
            </a:r>
            <a:br>
              <a:rPr lang="en-US" dirty="0">
                <a:solidFill>
                  <a:schemeClr val="tx1"/>
                </a:solidFill>
              </a:rPr>
            </a:br>
            <a:r>
              <a:rPr lang="en-US" dirty="0">
                <a:solidFill>
                  <a:schemeClr val="tx1"/>
                </a:solidFill>
              </a:rPr>
              <a:t>Full access</a:t>
            </a:r>
          </a:p>
        </p:txBody>
      </p:sp>
      <p:sp>
        <p:nvSpPr>
          <p:cNvPr id="12" name="Rectangle: Rounded Corners 11">
            <a:extLst>
              <a:ext uri="{FF2B5EF4-FFF2-40B4-BE49-F238E27FC236}">
                <a16:creationId xmlns:a16="http://schemas.microsoft.com/office/drawing/2014/main" id="{F1A05EC0-CB01-5935-4A4A-84B2229396E2}"/>
              </a:ext>
            </a:extLst>
          </p:cNvPr>
          <p:cNvSpPr/>
          <p:nvPr/>
        </p:nvSpPr>
        <p:spPr>
          <a:xfrm>
            <a:off x="4108269" y="4258490"/>
            <a:ext cx="4454435" cy="1191115"/>
          </a:xfrm>
          <a:prstGeom prst="roundRect">
            <a:avLst/>
          </a:prstGeom>
          <a:solidFill>
            <a:srgbClr val="30EE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Warnings without blocking</a:t>
            </a:r>
            <a:br>
              <a:rPr lang="en-US" dirty="0">
                <a:solidFill>
                  <a:schemeClr val="tx1"/>
                </a:solidFill>
              </a:rPr>
            </a:br>
            <a:r>
              <a:rPr lang="en-US" dirty="0">
                <a:solidFill>
                  <a:schemeClr val="tx1"/>
                </a:solidFill>
              </a:rPr>
              <a:t>Full access</a:t>
            </a:r>
          </a:p>
        </p:txBody>
      </p:sp>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26</a:t>
            </a:fld>
            <a:endParaRPr lang="en-US"/>
          </a:p>
        </p:txBody>
      </p:sp>
      <p:pic>
        <p:nvPicPr>
          <p:cNvPr id="3" name="Picture 2" descr="Saxo Bank - Wikipedia">
            <a:extLst>
              <a:ext uri="{FF2B5EF4-FFF2-40B4-BE49-F238E27FC236}">
                <a16:creationId xmlns:a16="http://schemas.microsoft.com/office/drawing/2014/main" id="{38A9402D-F073-E6A9-6026-BF95B2DF8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traffic light with a red yellow and green light&#10;&#10;Description automatically generated with low confidence">
            <a:extLst>
              <a:ext uri="{FF2B5EF4-FFF2-40B4-BE49-F238E27FC236}">
                <a16:creationId xmlns:a16="http://schemas.microsoft.com/office/drawing/2014/main" id="{C500C1C6-9D85-C8F8-023A-2EFE253D2A9A}"/>
              </a:ext>
            </a:extLst>
          </p:cNvPr>
          <p:cNvPicPr>
            <a:picLocks noChangeAspect="1"/>
          </p:cNvPicPr>
          <p:nvPr/>
        </p:nvPicPr>
        <p:blipFill>
          <a:blip r:embed="rId4"/>
          <a:stretch>
            <a:fillRect/>
          </a:stretch>
        </p:blipFill>
        <p:spPr>
          <a:xfrm>
            <a:off x="653143" y="990600"/>
            <a:ext cx="4876800" cy="4876800"/>
          </a:xfrm>
          <a:prstGeom prst="rect">
            <a:avLst/>
          </a:prstGeom>
        </p:spPr>
      </p:pic>
      <p:sp>
        <p:nvSpPr>
          <p:cNvPr id="15" name="TextBox 14">
            <a:extLst>
              <a:ext uri="{FF2B5EF4-FFF2-40B4-BE49-F238E27FC236}">
                <a16:creationId xmlns:a16="http://schemas.microsoft.com/office/drawing/2014/main" id="{44E8072C-64E4-AAD0-C6BF-0192C3ED852A}"/>
              </a:ext>
            </a:extLst>
          </p:cNvPr>
          <p:cNvSpPr txBox="1"/>
          <p:nvPr/>
        </p:nvSpPr>
        <p:spPr>
          <a:xfrm>
            <a:off x="2790082" y="4669381"/>
            <a:ext cx="602922" cy="369332"/>
          </a:xfrm>
          <a:prstGeom prst="rect">
            <a:avLst/>
          </a:prstGeom>
          <a:noFill/>
        </p:spPr>
        <p:txBody>
          <a:bodyPr wrap="none" rtlCol="0">
            <a:spAutoFit/>
          </a:bodyPr>
          <a:lstStyle/>
          <a:p>
            <a:r>
              <a:rPr lang="en-US" dirty="0"/>
              <a:t>Dev</a:t>
            </a:r>
          </a:p>
        </p:txBody>
      </p:sp>
      <p:sp>
        <p:nvSpPr>
          <p:cNvPr id="16" name="TextBox 15">
            <a:extLst>
              <a:ext uri="{FF2B5EF4-FFF2-40B4-BE49-F238E27FC236}">
                <a16:creationId xmlns:a16="http://schemas.microsoft.com/office/drawing/2014/main" id="{82B63D31-6AA4-EF0F-2E3F-EB75A2FE7798}"/>
              </a:ext>
            </a:extLst>
          </p:cNvPr>
          <p:cNvSpPr txBox="1"/>
          <p:nvPr/>
        </p:nvSpPr>
        <p:spPr>
          <a:xfrm>
            <a:off x="2790082" y="3244333"/>
            <a:ext cx="614014" cy="369332"/>
          </a:xfrm>
          <a:prstGeom prst="rect">
            <a:avLst/>
          </a:prstGeom>
          <a:noFill/>
        </p:spPr>
        <p:txBody>
          <a:bodyPr wrap="none" rtlCol="0">
            <a:spAutoFit/>
          </a:bodyPr>
          <a:lstStyle/>
          <a:p>
            <a:r>
              <a:rPr lang="en-US" dirty="0"/>
              <a:t>Test</a:t>
            </a:r>
          </a:p>
        </p:txBody>
      </p:sp>
      <p:sp>
        <p:nvSpPr>
          <p:cNvPr id="17" name="TextBox 16">
            <a:extLst>
              <a:ext uri="{FF2B5EF4-FFF2-40B4-BE49-F238E27FC236}">
                <a16:creationId xmlns:a16="http://schemas.microsoft.com/office/drawing/2014/main" id="{66D03E19-69CF-D5E0-F23B-80F50BEB5E0D}"/>
              </a:ext>
            </a:extLst>
          </p:cNvPr>
          <p:cNvSpPr txBox="1"/>
          <p:nvPr/>
        </p:nvSpPr>
        <p:spPr>
          <a:xfrm>
            <a:off x="2424341" y="1825816"/>
            <a:ext cx="1334404" cy="369332"/>
          </a:xfrm>
          <a:prstGeom prst="rect">
            <a:avLst/>
          </a:prstGeom>
          <a:noFill/>
        </p:spPr>
        <p:txBody>
          <a:bodyPr wrap="none" rtlCol="0">
            <a:spAutoFit/>
          </a:bodyPr>
          <a:lstStyle/>
          <a:p>
            <a:r>
              <a:rPr lang="en-US" dirty="0"/>
              <a:t>Production</a:t>
            </a:r>
          </a:p>
        </p:txBody>
      </p:sp>
      <p:sp>
        <p:nvSpPr>
          <p:cNvPr id="18" name="Footer Placeholder 13">
            <a:extLst>
              <a:ext uri="{FF2B5EF4-FFF2-40B4-BE49-F238E27FC236}">
                <a16:creationId xmlns:a16="http://schemas.microsoft.com/office/drawing/2014/main" id="{841232B2-A8AD-2C7A-45FE-8457AF6E823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a:t>
            </a:r>
            <a:r>
              <a:rPr lang="en-US" dirty="0">
                <a:solidFill>
                  <a:schemeClr val="tx1">
                    <a:alpha val="80000"/>
                  </a:schemeClr>
                </a:solidFill>
              </a:rPr>
              <a:t>jbrejnholt</a:t>
            </a:r>
          </a:p>
        </p:txBody>
      </p:sp>
      <p:pic>
        <p:nvPicPr>
          <p:cNvPr id="19" name="Picture 4">
            <a:extLst>
              <a:ext uri="{FF2B5EF4-FFF2-40B4-BE49-F238E27FC236}">
                <a16:creationId xmlns:a16="http://schemas.microsoft.com/office/drawing/2014/main" id="{AEE87F57-4238-9F34-8C22-9C96E0B8E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86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astel workspace setup">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8140" b="8140"/>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27</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Process 1">
            <a:extLst>
              <a:ext uri="{FF2B5EF4-FFF2-40B4-BE49-F238E27FC236}">
                <a16:creationId xmlns:a16="http://schemas.microsoft.com/office/drawing/2014/main" id="{653D80B1-55BF-DB80-1482-F4B24BA0EFAF}"/>
              </a:ext>
            </a:extLst>
          </p:cNvPr>
          <p:cNvSpPr/>
          <p:nvPr/>
        </p:nvSpPr>
        <p:spPr>
          <a:xfrm>
            <a:off x="7582554" y="5739181"/>
            <a:ext cx="2063931" cy="764178"/>
          </a:xfrm>
          <a:prstGeom prst="flowChart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Behavior monitoring</a:t>
            </a:r>
          </a:p>
        </p:txBody>
      </p:sp>
      <p:sp>
        <p:nvSpPr>
          <p:cNvPr id="4" name="Flowchart: Process 3">
            <a:extLst>
              <a:ext uri="{FF2B5EF4-FFF2-40B4-BE49-F238E27FC236}">
                <a16:creationId xmlns:a16="http://schemas.microsoft.com/office/drawing/2014/main" id="{2FA52BF2-076F-5621-7E5C-F47EEA40982A}"/>
              </a:ext>
            </a:extLst>
          </p:cNvPr>
          <p:cNvSpPr/>
          <p:nvPr/>
        </p:nvSpPr>
        <p:spPr>
          <a:xfrm>
            <a:off x="5277831" y="5153900"/>
            <a:ext cx="2063931" cy="764178"/>
          </a:xfrm>
          <a:prstGeom prst="flowChart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Resource monitoring</a:t>
            </a:r>
          </a:p>
        </p:txBody>
      </p:sp>
      <p:sp>
        <p:nvSpPr>
          <p:cNvPr id="5" name="Flowchart: Process 4">
            <a:extLst>
              <a:ext uri="{FF2B5EF4-FFF2-40B4-BE49-F238E27FC236}">
                <a16:creationId xmlns:a16="http://schemas.microsoft.com/office/drawing/2014/main" id="{271B888D-B8EB-DE3B-0FBF-1A4387F18440}"/>
              </a:ext>
            </a:extLst>
          </p:cNvPr>
          <p:cNvSpPr/>
          <p:nvPr/>
        </p:nvSpPr>
        <p:spPr>
          <a:xfrm>
            <a:off x="9887277" y="5288515"/>
            <a:ext cx="2063931" cy="764178"/>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CVE monitoring</a:t>
            </a:r>
          </a:p>
        </p:txBody>
      </p:sp>
      <p:sp>
        <p:nvSpPr>
          <p:cNvPr id="6" name="Flowchart: Process 5">
            <a:extLst>
              <a:ext uri="{FF2B5EF4-FFF2-40B4-BE49-F238E27FC236}">
                <a16:creationId xmlns:a16="http://schemas.microsoft.com/office/drawing/2014/main" id="{1003D7E5-E04D-754F-3061-E0D33651DA94}"/>
              </a:ext>
            </a:extLst>
          </p:cNvPr>
          <p:cNvSpPr/>
          <p:nvPr/>
        </p:nvSpPr>
        <p:spPr>
          <a:xfrm>
            <a:off x="2973108" y="5741321"/>
            <a:ext cx="2063931" cy="76417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Unscanned </a:t>
            </a:r>
            <a:r>
              <a:rPr lang="en-US" dirty="0" err="1"/>
              <a:t>img</a:t>
            </a:r>
            <a:r>
              <a:rPr lang="en-US" dirty="0"/>
              <a:t> monitoring</a:t>
            </a:r>
          </a:p>
        </p:txBody>
      </p:sp>
      <p:sp>
        <p:nvSpPr>
          <p:cNvPr id="14" name="Footer Placeholder 13">
            <a:extLst>
              <a:ext uri="{FF2B5EF4-FFF2-40B4-BE49-F238E27FC236}">
                <a16:creationId xmlns:a16="http://schemas.microsoft.com/office/drawing/2014/main" id="{A138F172-D7EE-0057-8455-979737252F8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15" name="Picture 4">
            <a:extLst>
              <a:ext uri="{FF2B5EF4-FFF2-40B4-BE49-F238E27FC236}">
                <a16:creationId xmlns:a16="http://schemas.microsoft.com/office/drawing/2014/main" id="{D826C41E-88D1-E41B-4AE2-316ABBA1D6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Process 5">
            <a:extLst>
              <a:ext uri="{FF2B5EF4-FFF2-40B4-BE49-F238E27FC236}">
                <a16:creationId xmlns:a16="http://schemas.microsoft.com/office/drawing/2014/main" id="{B76DAC6C-19A7-C83C-9178-02A1F0329A97}"/>
              </a:ext>
            </a:extLst>
          </p:cNvPr>
          <p:cNvSpPr/>
          <p:nvPr/>
        </p:nvSpPr>
        <p:spPr>
          <a:xfrm>
            <a:off x="668385" y="5153900"/>
            <a:ext cx="2063931" cy="764178"/>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Backup and restore</a:t>
            </a:r>
          </a:p>
        </p:txBody>
      </p:sp>
    </p:spTree>
    <p:extLst>
      <p:ext uri="{BB962C8B-B14F-4D97-AF65-F5344CB8AC3E}">
        <p14:creationId xmlns:p14="http://schemas.microsoft.com/office/powerpoint/2010/main" val="340354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80">
                                          <p:stCondLst>
                                            <p:cond delay="0"/>
                                          </p:stCondLst>
                                        </p:cTn>
                                        <p:tgtEl>
                                          <p:spTgt spid="5"/>
                                        </p:tgtEl>
                                      </p:cBhvr>
                                    </p:animEffect>
                                    <p:anim calcmode="lin" valueType="num">
                                      <p:cBhvr>
                                        <p:cTn id="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gtEl>
                                      </p:cBhvr>
                                      <p:to x="100000" y="60000"/>
                                    </p:animScale>
                                    <p:animScale>
                                      <p:cBhvr>
                                        <p:cTn id="50" dur="166" decel="50000">
                                          <p:stCondLst>
                                            <p:cond delay="676"/>
                                          </p:stCondLst>
                                        </p:cTn>
                                        <p:tgtEl>
                                          <p:spTgt spid="5"/>
                                        </p:tgtEl>
                                      </p:cBhvr>
                                      <p:to x="100000" y="100000"/>
                                    </p:animScale>
                                    <p:animScale>
                                      <p:cBhvr>
                                        <p:cTn id="51" dur="26">
                                          <p:stCondLst>
                                            <p:cond delay="1312"/>
                                          </p:stCondLst>
                                        </p:cTn>
                                        <p:tgtEl>
                                          <p:spTgt spid="5"/>
                                        </p:tgtEl>
                                      </p:cBhvr>
                                      <p:to x="100000" y="80000"/>
                                    </p:animScale>
                                    <p:animScale>
                                      <p:cBhvr>
                                        <p:cTn id="52" dur="166" decel="50000">
                                          <p:stCondLst>
                                            <p:cond delay="1338"/>
                                          </p:stCondLst>
                                        </p:cTn>
                                        <p:tgtEl>
                                          <p:spTgt spid="5"/>
                                        </p:tgtEl>
                                      </p:cBhvr>
                                      <p:to x="100000" y="100000"/>
                                    </p:animScale>
                                    <p:animScale>
                                      <p:cBhvr>
                                        <p:cTn id="53" dur="26">
                                          <p:stCondLst>
                                            <p:cond delay="1642"/>
                                          </p:stCondLst>
                                        </p:cTn>
                                        <p:tgtEl>
                                          <p:spTgt spid="5"/>
                                        </p:tgtEl>
                                      </p:cBhvr>
                                      <p:to x="100000" y="90000"/>
                                    </p:animScale>
                                    <p:animScale>
                                      <p:cBhvr>
                                        <p:cTn id="54" dur="166" decel="50000">
                                          <p:stCondLst>
                                            <p:cond delay="1668"/>
                                          </p:stCondLst>
                                        </p:cTn>
                                        <p:tgtEl>
                                          <p:spTgt spid="5"/>
                                        </p:tgtEl>
                                      </p:cBhvr>
                                      <p:to x="100000" y="100000"/>
                                    </p:animScale>
                                    <p:animScale>
                                      <p:cBhvr>
                                        <p:cTn id="55" dur="26">
                                          <p:stCondLst>
                                            <p:cond delay="1808"/>
                                          </p:stCondLst>
                                        </p:cTn>
                                        <p:tgtEl>
                                          <p:spTgt spid="5"/>
                                        </p:tgtEl>
                                      </p:cBhvr>
                                      <p:to x="100000" y="95000"/>
                                    </p:animScale>
                                    <p:animScale>
                                      <p:cBhvr>
                                        <p:cTn id="56" dur="166" decel="50000">
                                          <p:stCondLst>
                                            <p:cond delay="1834"/>
                                          </p:stCondLst>
                                        </p:cTn>
                                        <p:tgtEl>
                                          <p:spTgt spid="5"/>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80">
                                          <p:stCondLst>
                                            <p:cond delay="0"/>
                                          </p:stCondLst>
                                        </p:cTn>
                                        <p:tgtEl>
                                          <p:spTgt spid="6"/>
                                        </p:tgtEl>
                                      </p:cBhvr>
                                    </p:animEffect>
                                    <p:anim calcmode="lin" valueType="num">
                                      <p:cBhvr>
                                        <p:cTn id="6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7" dur="26">
                                          <p:stCondLst>
                                            <p:cond delay="650"/>
                                          </p:stCondLst>
                                        </p:cTn>
                                        <p:tgtEl>
                                          <p:spTgt spid="6"/>
                                        </p:tgtEl>
                                      </p:cBhvr>
                                      <p:to x="100000" y="60000"/>
                                    </p:animScale>
                                    <p:animScale>
                                      <p:cBhvr>
                                        <p:cTn id="68" dur="166" decel="50000">
                                          <p:stCondLst>
                                            <p:cond delay="676"/>
                                          </p:stCondLst>
                                        </p:cTn>
                                        <p:tgtEl>
                                          <p:spTgt spid="6"/>
                                        </p:tgtEl>
                                      </p:cBhvr>
                                      <p:to x="100000" y="100000"/>
                                    </p:animScale>
                                    <p:animScale>
                                      <p:cBhvr>
                                        <p:cTn id="69" dur="26">
                                          <p:stCondLst>
                                            <p:cond delay="1312"/>
                                          </p:stCondLst>
                                        </p:cTn>
                                        <p:tgtEl>
                                          <p:spTgt spid="6"/>
                                        </p:tgtEl>
                                      </p:cBhvr>
                                      <p:to x="100000" y="80000"/>
                                    </p:animScale>
                                    <p:animScale>
                                      <p:cBhvr>
                                        <p:cTn id="70" dur="166" decel="50000">
                                          <p:stCondLst>
                                            <p:cond delay="1338"/>
                                          </p:stCondLst>
                                        </p:cTn>
                                        <p:tgtEl>
                                          <p:spTgt spid="6"/>
                                        </p:tgtEl>
                                      </p:cBhvr>
                                      <p:to x="100000" y="100000"/>
                                    </p:animScale>
                                    <p:animScale>
                                      <p:cBhvr>
                                        <p:cTn id="71" dur="26">
                                          <p:stCondLst>
                                            <p:cond delay="1642"/>
                                          </p:stCondLst>
                                        </p:cTn>
                                        <p:tgtEl>
                                          <p:spTgt spid="6"/>
                                        </p:tgtEl>
                                      </p:cBhvr>
                                      <p:to x="100000" y="90000"/>
                                    </p:animScale>
                                    <p:animScale>
                                      <p:cBhvr>
                                        <p:cTn id="72" dur="166" decel="50000">
                                          <p:stCondLst>
                                            <p:cond delay="1668"/>
                                          </p:stCondLst>
                                        </p:cTn>
                                        <p:tgtEl>
                                          <p:spTgt spid="6"/>
                                        </p:tgtEl>
                                      </p:cBhvr>
                                      <p:to x="100000" y="100000"/>
                                    </p:animScale>
                                    <p:animScale>
                                      <p:cBhvr>
                                        <p:cTn id="73" dur="26">
                                          <p:stCondLst>
                                            <p:cond delay="1808"/>
                                          </p:stCondLst>
                                        </p:cTn>
                                        <p:tgtEl>
                                          <p:spTgt spid="6"/>
                                        </p:tgtEl>
                                      </p:cBhvr>
                                      <p:to x="100000" y="95000"/>
                                    </p:animScale>
                                    <p:animScale>
                                      <p:cBhvr>
                                        <p:cTn id="74" dur="166" decel="50000">
                                          <p:stCondLst>
                                            <p:cond delay="1834"/>
                                          </p:stCondLst>
                                        </p:cTn>
                                        <p:tgtEl>
                                          <p:spTgt spid="6"/>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down)">
                                      <p:cBhvr>
                                        <p:cTn id="79" dur="580">
                                          <p:stCondLst>
                                            <p:cond delay="0"/>
                                          </p:stCondLst>
                                        </p:cTn>
                                        <p:tgtEl>
                                          <p:spTgt spid="7"/>
                                        </p:tgtEl>
                                      </p:cBhvr>
                                    </p:animEffect>
                                    <p:anim calcmode="lin" valueType="num">
                                      <p:cBhvr>
                                        <p:cTn id="8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85" dur="26">
                                          <p:stCondLst>
                                            <p:cond delay="650"/>
                                          </p:stCondLst>
                                        </p:cTn>
                                        <p:tgtEl>
                                          <p:spTgt spid="7"/>
                                        </p:tgtEl>
                                      </p:cBhvr>
                                      <p:to x="100000" y="60000"/>
                                    </p:animScale>
                                    <p:animScale>
                                      <p:cBhvr>
                                        <p:cTn id="86" dur="166" decel="50000">
                                          <p:stCondLst>
                                            <p:cond delay="676"/>
                                          </p:stCondLst>
                                        </p:cTn>
                                        <p:tgtEl>
                                          <p:spTgt spid="7"/>
                                        </p:tgtEl>
                                      </p:cBhvr>
                                      <p:to x="100000" y="100000"/>
                                    </p:animScale>
                                    <p:animScale>
                                      <p:cBhvr>
                                        <p:cTn id="87" dur="26">
                                          <p:stCondLst>
                                            <p:cond delay="1312"/>
                                          </p:stCondLst>
                                        </p:cTn>
                                        <p:tgtEl>
                                          <p:spTgt spid="7"/>
                                        </p:tgtEl>
                                      </p:cBhvr>
                                      <p:to x="100000" y="80000"/>
                                    </p:animScale>
                                    <p:animScale>
                                      <p:cBhvr>
                                        <p:cTn id="88" dur="166" decel="50000">
                                          <p:stCondLst>
                                            <p:cond delay="1338"/>
                                          </p:stCondLst>
                                        </p:cTn>
                                        <p:tgtEl>
                                          <p:spTgt spid="7"/>
                                        </p:tgtEl>
                                      </p:cBhvr>
                                      <p:to x="100000" y="100000"/>
                                    </p:animScale>
                                    <p:animScale>
                                      <p:cBhvr>
                                        <p:cTn id="89" dur="26">
                                          <p:stCondLst>
                                            <p:cond delay="1642"/>
                                          </p:stCondLst>
                                        </p:cTn>
                                        <p:tgtEl>
                                          <p:spTgt spid="7"/>
                                        </p:tgtEl>
                                      </p:cBhvr>
                                      <p:to x="100000" y="90000"/>
                                    </p:animScale>
                                    <p:animScale>
                                      <p:cBhvr>
                                        <p:cTn id="90" dur="166" decel="50000">
                                          <p:stCondLst>
                                            <p:cond delay="1668"/>
                                          </p:stCondLst>
                                        </p:cTn>
                                        <p:tgtEl>
                                          <p:spTgt spid="7"/>
                                        </p:tgtEl>
                                      </p:cBhvr>
                                      <p:to x="100000" y="100000"/>
                                    </p:animScale>
                                    <p:animScale>
                                      <p:cBhvr>
                                        <p:cTn id="91" dur="26">
                                          <p:stCondLst>
                                            <p:cond delay="1808"/>
                                          </p:stCondLst>
                                        </p:cTn>
                                        <p:tgtEl>
                                          <p:spTgt spid="7"/>
                                        </p:tgtEl>
                                      </p:cBhvr>
                                      <p:to x="100000" y="95000"/>
                                    </p:animScale>
                                    <p:animScale>
                                      <p:cBhvr>
                                        <p:cTn id="9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28</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3">
            <a:extLst>
              <a:ext uri="{FF2B5EF4-FFF2-40B4-BE49-F238E27FC236}">
                <a16:creationId xmlns:a16="http://schemas.microsoft.com/office/drawing/2014/main" id="{D12135E0-36DF-6613-434C-EB2CC43C2E9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17" name="Picture 4">
            <a:extLst>
              <a:ext uri="{FF2B5EF4-FFF2-40B4-BE49-F238E27FC236}">
                <a16:creationId xmlns:a16="http://schemas.microsoft.com/office/drawing/2014/main" id="{D434BBA3-FDA5-2C8E-805E-B63791CFA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54CBF90D-DA86-4434-5BF7-EB5E36651AE9}"/>
              </a:ext>
            </a:extLst>
          </p:cNvPr>
          <p:cNvSpPr>
            <a:spLocks noGrp="1"/>
          </p:cNvSpPr>
          <p:nvPr>
            <p:ph type="title"/>
          </p:nvPr>
        </p:nvSpPr>
        <p:spPr>
          <a:xfrm>
            <a:off x="515127" y="757435"/>
            <a:ext cx="4500562" cy="1562959"/>
          </a:xfrm>
        </p:spPr>
        <p:txBody>
          <a:bodyPr/>
          <a:lstStyle/>
          <a:p>
            <a:r>
              <a:rPr lang="en-DK" dirty="0"/>
              <a:t>Tools</a:t>
            </a:r>
          </a:p>
        </p:txBody>
      </p:sp>
      <p:sp>
        <p:nvSpPr>
          <p:cNvPr id="20" name="Text Placeholder 6">
            <a:extLst>
              <a:ext uri="{FF2B5EF4-FFF2-40B4-BE49-F238E27FC236}">
                <a16:creationId xmlns:a16="http://schemas.microsoft.com/office/drawing/2014/main" id="{6332A30C-17C9-12FC-A871-544C3A1EDA00}"/>
              </a:ext>
            </a:extLst>
          </p:cNvPr>
          <p:cNvSpPr txBox="1">
            <a:spLocks/>
          </p:cNvSpPr>
          <p:nvPr/>
        </p:nvSpPr>
        <p:spPr>
          <a:xfrm>
            <a:off x="1557638" y="2320394"/>
            <a:ext cx="2415540" cy="3952390"/>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GB" b="0" i="0" dirty="0">
                <a:solidFill>
                  <a:srgbClr val="24292F"/>
                </a:solidFill>
                <a:effectLst/>
                <a:latin typeface="-apple-system"/>
              </a:rPr>
              <a:t>Policy enforcement including image signature verification - </a:t>
            </a:r>
            <a:r>
              <a:rPr lang="en-GB" sz="2800" b="0" i="0" dirty="0" err="1">
                <a:solidFill>
                  <a:srgbClr val="24292F"/>
                </a:solidFill>
                <a:effectLst/>
                <a:latin typeface="-apple-system"/>
              </a:rPr>
              <a:t>Kyverno</a:t>
            </a:r>
            <a:endParaRPr lang="en-GB" sz="2800" b="0" i="0" dirty="0">
              <a:solidFill>
                <a:srgbClr val="24292F"/>
              </a:solidFill>
              <a:effectLst/>
              <a:latin typeface="-apple-system"/>
            </a:endParaRPr>
          </a:p>
          <a:p>
            <a:pPr marL="342900" indent="-342900">
              <a:buFont typeface="Wingdings" pitchFamily="2" charset="2"/>
              <a:buChar char="q"/>
            </a:pPr>
            <a:r>
              <a:rPr lang="en-GB" dirty="0">
                <a:solidFill>
                  <a:srgbClr val="24292F"/>
                </a:solidFill>
                <a:latin typeface="-apple-system"/>
              </a:rPr>
              <a:t>Runtime security</a:t>
            </a:r>
            <a:r>
              <a:rPr lang="en-GB" b="0" i="0" dirty="0">
                <a:solidFill>
                  <a:srgbClr val="24292F"/>
                </a:solidFill>
                <a:effectLst/>
                <a:latin typeface="-apple-system"/>
              </a:rPr>
              <a:t> – </a:t>
            </a:r>
            <a:r>
              <a:rPr lang="da-DK" sz="2800" b="0" i="0" dirty="0" err="1">
                <a:solidFill>
                  <a:srgbClr val="24292F"/>
                </a:solidFill>
                <a:effectLst/>
                <a:latin typeface="-apple-system"/>
              </a:rPr>
              <a:t>Falco</a:t>
            </a:r>
            <a:endParaRPr lang="da-DK" sz="2800" b="0" i="0" dirty="0">
              <a:solidFill>
                <a:srgbClr val="24292F"/>
              </a:solidFill>
              <a:effectLst/>
              <a:latin typeface="-apple-system"/>
            </a:endParaRPr>
          </a:p>
          <a:p>
            <a:pPr marL="342900" indent="-342900">
              <a:buFont typeface="Wingdings" pitchFamily="2" charset="2"/>
              <a:buChar char="q"/>
            </a:pPr>
            <a:r>
              <a:rPr lang="da-DK" dirty="0" err="1">
                <a:solidFill>
                  <a:srgbClr val="24292F"/>
                </a:solidFill>
                <a:latin typeface="-apple-system"/>
              </a:rPr>
              <a:t>Kubernetes</a:t>
            </a:r>
            <a:r>
              <a:rPr lang="da-DK" dirty="0">
                <a:solidFill>
                  <a:srgbClr val="24292F"/>
                </a:solidFill>
                <a:latin typeface="-apple-system"/>
              </a:rPr>
              <a:t> cluster security check</a:t>
            </a:r>
            <a:r>
              <a:rPr lang="da-DK" sz="2800" dirty="0">
                <a:solidFill>
                  <a:srgbClr val="24292F"/>
                </a:solidFill>
                <a:latin typeface="-apple-system"/>
              </a:rPr>
              <a:t> – kube-</a:t>
            </a:r>
            <a:r>
              <a:rPr lang="da-DK" sz="2800" dirty="0" err="1">
                <a:solidFill>
                  <a:srgbClr val="24292F"/>
                </a:solidFill>
                <a:latin typeface="-apple-system"/>
              </a:rPr>
              <a:t>bench</a:t>
            </a:r>
            <a:endParaRPr lang="en-US" sz="2800" b="0" i="0" dirty="0">
              <a:solidFill>
                <a:srgbClr val="202124"/>
              </a:solidFill>
              <a:effectLst/>
              <a:latin typeface="arial" panose="020B0604020202020204" pitchFamily="34" charset="0"/>
            </a:endParaRPr>
          </a:p>
          <a:p>
            <a:pPr marL="342900" indent="-342900">
              <a:buFont typeface="Wingdings" pitchFamily="2" charset="2"/>
              <a:buChar char="q"/>
            </a:pPr>
            <a:endParaRPr lang="en-US" dirty="0"/>
          </a:p>
        </p:txBody>
      </p:sp>
      <p:pic>
        <p:nvPicPr>
          <p:cNvPr id="4098" name="Picture 2" descr="Kyverno 1.8 Released | Kyverno">
            <a:extLst>
              <a:ext uri="{FF2B5EF4-FFF2-40B4-BE49-F238E27FC236}">
                <a16:creationId xmlns:a16="http://schemas.microsoft.com/office/drawing/2014/main" id="{FF654D6A-8631-EC1D-15C6-13E48D68F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8536" y="2462770"/>
            <a:ext cx="2079539" cy="16257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NCF Branding | Falco">
            <a:extLst>
              <a:ext uri="{FF2B5EF4-FFF2-40B4-BE49-F238E27FC236}">
                <a16:creationId xmlns:a16="http://schemas.microsoft.com/office/drawing/2014/main" id="{8363EF52-5A53-B71F-872C-282007EE1F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433" y="2462770"/>
            <a:ext cx="1552489" cy="159418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ay 4 — Kube-bench — Open Source tool for running Kubernetes CIS benchmark  | by Prashant Lakhera | Medium">
            <a:extLst>
              <a:ext uri="{FF2B5EF4-FFF2-40B4-BE49-F238E27FC236}">
                <a16:creationId xmlns:a16="http://schemas.microsoft.com/office/drawing/2014/main" id="{007737AD-E892-709F-71AC-AA5692405F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9046" y="2462770"/>
            <a:ext cx="1741331" cy="17357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Sysdig Secure – Sysdig">
            <a:extLst>
              <a:ext uri="{FF2B5EF4-FFF2-40B4-BE49-F238E27FC236}">
                <a16:creationId xmlns:a16="http://schemas.microsoft.com/office/drawing/2014/main" id="{F1AA8F5C-6A80-DC0B-F7A3-4EEE56DD50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94" t="12220" r="8875" b="22301"/>
          <a:stretch/>
        </p:blipFill>
        <p:spPr bwMode="auto">
          <a:xfrm rot="20113511">
            <a:off x="2187694" y="1838708"/>
            <a:ext cx="7337074" cy="298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4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17">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28" name="Rectangle 21">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5">
              <a:alphaModFix amt="5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Blue gift with ribbon">
            <a:extLst>
              <a:ext uri="{FF2B5EF4-FFF2-40B4-BE49-F238E27FC236}">
                <a16:creationId xmlns:a16="http://schemas.microsoft.com/office/drawing/2014/main" id="{F02309F9-5896-5D8D-426C-CAEEDD0B15C1}"/>
              </a:ext>
            </a:extLst>
          </p:cNvPr>
          <p:cNvPicPr>
            <a:picLocks noChangeAspect="1"/>
          </p:cNvPicPr>
          <p:nvPr/>
        </p:nvPicPr>
        <p:blipFill>
          <a:blip r:embed="rId7"/>
          <a:srcRect/>
          <a:stretch/>
        </p:blipFill>
        <p:spPr>
          <a:xfrm>
            <a:off x="1806260" y="803062"/>
            <a:ext cx="7873851" cy="5251874"/>
          </a:xfrm>
          <a:prstGeom prst="rect">
            <a:avLst/>
          </a:prstGeom>
        </p:spPr>
      </p:pic>
      <p:sp>
        <p:nvSpPr>
          <p:cNvPr id="9" name="Slide Number Placeholder 8">
            <a:extLst>
              <a:ext uri="{FF2B5EF4-FFF2-40B4-BE49-F238E27FC236}">
                <a16:creationId xmlns:a16="http://schemas.microsoft.com/office/drawing/2014/main" id="{FBD6FD2D-1A55-2A90-F8BF-2FC2A494F8DB}"/>
              </a:ext>
            </a:extLst>
          </p:cNvPr>
          <p:cNvSpPr>
            <a:spLocks noGrp="1"/>
          </p:cNvSpPr>
          <p:nvPr>
            <p:ph type="sldNum" sz="quarter" idx="12"/>
          </p:nvPr>
        </p:nvSpPr>
        <p:spPr>
          <a:xfrm>
            <a:off x="9213349" y="5670771"/>
            <a:ext cx="1172390" cy="279614"/>
          </a:xfrm>
        </p:spPr>
        <p:txBody>
          <a:bodyPr vert="horz" lIns="91440" tIns="45720" rIns="91440" bIns="45720" rtlCol="0" anchor="ctr">
            <a:normAutofit/>
          </a:bodyPr>
          <a:lstStyle/>
          <a:p>
            <a:pPr defTabSz="347472">
              <a:spcAft>
                <a:spcPts val="456"/>
              </a:spcAft>
            </a:pPr>
            <a:fld id="{DBA1B0FB-D917-4C8C-928F-313BD683BF39}" type="slidenum">
              <a:rPr lang="en-US" sz="1064" b="1" kern="1200">
                <a:solidFill>
                  <a:srgbClr val="FFFFFF"/>
                </a:solidFill>
                <a:latin typeface="+mj-lt"/>
                <a:ea typeface="+mn-ea"/>
                <a:cs typeface="+mn-cs"/>
              </a:rPr>
              <a:pPr defTabSz="347472">
                <a:spcAft>
                  <a:spcPts val="456"/>
                </a:spcAft>
              </a:pPr>
              <a:t>29</a:t>
            </a:fld>
            <a:endParaRPr lang="en-US">
              <a:solidFill>
                <a:srgbClr val="FFFFFF"/>
              </a:solidFill>
            </a:endParaRPr>
          </a:p>
        </p:txBody>
      </p:sp>
      <p:sp>
        <p:nvSpPr>
          <p:cNvPr id="5" name="TextBox 4">
            <a:extLst>
              <a:ext uri="{FF2B5EF4-FFF2-40B4-BE49-F238E27FC236}">
                <a16:creationId xmlns:a16="http://schemas.microsoft.com/office/drawing/2014/main" id="{7825A5BE-2133-B281-8BDF-8BBF3A9537AA}"/>
              </a:ext>
            </a:extLst>
          </p:cNvPr>
          <p:cNvSpPr txBox="1"/>
          <p:nvPr/>
        </p:nvSpPr>
        <p:spPr>
          <a:xfrm>
            <a:off x="5743185" y="1647476"/>
            <a:ext cx="1946495" cy="707886"/>
          </a:xfrm>
          <a:prstGeom prst="rect">
            <a:avLst/>
          </a:prstGeom>
          <a:noFill/>
        </p:spPr>
        <p:txBody>
          <a:bodyPr wrap="none" rtlCol="0">
            <a:spAutoFit/>
          </a:bodyPr>
          <a:lstStyle/>
          <a:p>
            <a:pPr defTabSz="347472">
              <a:spcAft>
                <a:spcPts val="600"/>
              </a:spcAft>
            </a:pPr>
            <a:r>
              <a:rPr lang="en-US" sz="4000" kern="1200" dirty="0">
                <a:solidFill>
                  <a:schemeClr val="tx1"/>
                </a:solidFill>
                <a:latin typeface="Calibri" panose="020F0502020204030204" pitchFamily="34" charset="0"/>
                <a:cs typeface="Calibri" panose="020F0502020204030204" pitchFamily="34" charset="0"/>
              </a:rPr>
              <a:t>Wrap</a:t>
            </a:r>
            <a:r>
              <a:rPr lang="en-US" sz="3200" kern="1200" dirty="0">
                <a:solidFill>
                  <a:schemeClr val="tx1"/>
                </a:solidFill>
                <a:latin typeface="+mn-lt"/>
                <a:ea typeface="+mn-ea"/>
                <a:cs typeface="+mn-cs"/>
              </a:rPr>
              <a:t> Up</a:t>
            </a:r>
            <a:endParaRPr lang="en-US" sz="3200" dirty="0"/>
          </a:p>
        </p:txBody>
      </p:sp>
      <p:sp>
        <p:nvSpPr>
          <p:cNvPr id="6" name="Footer Placeholder 13">
            <a:extLst>
              <a:ext uri="{FF2B5EF4-FFF2-40B4-BE49-F238E27FC236}">
                <a16:creationId xmlns:a16="http://schemas.microsoft.com/office/drawing/2014/main" id="{00353BAF-AA0B-CFBE-51D8-12EF4570FE08}"/>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7" name="Picture 4">
            <a:extLst>
              <a:ext uri="{FF2B5EF4-FFF2-40B4-BE49-F238E27FC236}">
                <a16:creationId xmlns:a16="http://schemas.microsoft.com/office/drawing/2014/main" id="{4C7C7650-0096-8659-FD0A-CF317A3A59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axo Bank - Wikipedia">
            <a:extLst>
              <a:ext uri="{FF2B5EF4-FFF2-40B4-BE49-F238E27FC236}">
                <a16:creationId xmlns:a16="http://schemas.microsoft.com/office/drawing/2014/main" id="{7F9D5486-EA80-00C0-B1EA-07875FFFE4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6F5B04E-D15E-6391-53B4-D211A8EB4CBE}"/>
              </a:ext>
            </a:extLst>
          </p:cNvPr>
          <p:cNvSpPr txBox="1"/>
          <p:nvPr/>
        </p:nvSpPr>
        <p:spPr>
          <a:xfrm>
            <a:off x="4678956" y="3572244"/>
            <a:ext cx="4129464" cy="1477328"/>
          </a:xfrm>
          <a:prstGeom prst="rect">
            <a:avLst/>
          </a:prstGeom>
          <a:noFill/>
        </p:spPr>
        <p:txBody>
          <a:bodyPr wrap="none" rtlCol="0">
            <a:spAutoFit/>
          </a:bodyPr>
          <a:lstStyle/>
          <a:p>
            <a:pPr marL="285750" indent="-285750">
              <a:buFont typeface="Arial" panose="020B0604020202020204" pitchFamily="34" charset="0"/>
              <a:buChar char="•"/>
            </a:pPr>
            <a:r>
              <a:rPr lang="en-US" dirty="0"/>
              <a:t>Why</a:t>
            </a:r>
          </a:p>
          <a:p>
            <a:pPr marL="285750" indent="-285750">
              <a:buFont typeface="Arial" panose="020B0604020202020204" pitchFamily="34" charset="0"/>
              <a:buChar char="•"/>
            </a:pPr>
            <a:r>
              <a:rPr lang="en-US" dirty="0"/>
              <a:t>Open Source Security</a:t>
            </a:r>
          </a:p>
          <a:p>
            <a:pPr marL="285750" indent="-285750">
              <a:buFont typeface="Arial" panose="020B0604020202020204" pitchFamily="34" charset="0"/>
              <a:buChar char="•"/>
            </a:pPr>
            <a:r>
              <a:rPr lang="en-US" dirty="0"/>
              <a:t>Build security into CICD process</a:t>
            </a:r>
          </a:p>
          <a:p>
            <a:pPr marL="285750" indent="-285750">
              <a:buFont typeface="Arial" panose="020B0604020202020204" pitchFamily="34" charset="0"/>
              <a:buChar char="•"/>
            </a:pPr>
            <a:r>
              <a:rPr lang="en-US" dirty="0"/>
              <a:t>Create separation of environments</a:t>
            </a:r>
          </a:p>
          <a:p>
            <a:pPr marL="285750" indent="-285750">
              <a:buFont typeface="Arial" panose="020B0604020202020204" pitchFamily="34" charset="0"/>
              <a:buChar char="•"/>
            </a:pPr>
            <a:r>
              <a:rPr lang="en-US" dirty="0"/>
              <a:t>Continue monitoring at run time</a:t>
            </a:r>
          </a:p>
        </p:txBody>
      </p:sp>
    </p:spTree>
    <p:extLst>
      <p:ext uri="{BB962C8B-B14F-4D97-AF65-F5344CB8AC3E}">
        <p14:creationId xmlns:p14="http://schemas.microsoft.com/office/powerpoint/2010/main" val="199331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arn(inVertic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arn(inVertical)">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barn(inVertical)">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3</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517423C-ABDB-4E59-BA30-5D1000031E97}"/>
              </a:ext>
            </a:extLst>
          </p:cNvPr>
          <p:cNvSpPr/>
          <p:nvPr/>
        </p:nvSpPr>
        <p:spPr>
          <a:xfrm>
            <a:off x="2345168" y="3150569"/>
            <a:ext cx="7037729"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7200" b="1" dirty="0">
                <a:ln w="9525">
                  <a:solidFill>
                    <a:schemeClr val="bg1"/>
                  </a:solidFill>
                  <a:prstDash val="solid"/>
                </a:ln>
                <a:effectLst>
                  <a:outerShdw blurRad="12700" dist="38100" dir="2700000" algn="tl" rotWithShape="0">
                    <a:schemeClr val="bg1">
                      <a:lumMod val="50000"/>
                    </a:schemeClr>
                  </a:outerShdw>
                </a:effectLst>
              </a:rPr>
              <a:t>Fast &amp; Secure</a:t>
            </a:r>
          </a:p>
        </p:txBody>
      </p:sp>
    </p:spTree>
    <p:extLst>
      <p:ext uri="{BB962C8B-B14F-4D97-AF65-F5344CB8AC3E}">
        <p14:creationId xmlns:p14="http://schemas.microsoft.com/office/powerpoint/2010/main" val="41382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12" name="Picture Placeholder 11" descr="Stethoscope with cable making heart monitor shape">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rotWithShape="1">
          <a:blip r:embed="rId5"/>
          <a:srcRect t="7054" b="5397"/>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30</a:t>
            </a:fld>
            <a:endParaRPr lang="en-US"/>
          </a:p>
        </p:txBody>
      </p:sp>
      <p:pic>
        <p:nvPicPr>
          <p:cNvPr id="14" name="Picture 2" descr="Saxo Bank - Wikipedia">
            <a:extLst>
              <a:ext uri="{FF2B5EF4-FFF2-40B4-BE49-F238E27FC236}">
                <a16:creationId xmlns:a16="http://schemas.microsoft.com/office/drawing/2014/main" id="{CD8B0ED2-C01A-6948-4330-0BCE9D6170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47F0F785-7D32-699A-67F8-A0612CAE7CF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a:t>
            </a:r>
            <a:r>
              <a:rPr lang="en-US" dirty="0">
                <a:solidFill>
                  <a:schemeClr val="tx1">
                    <a:alpha val="80000"/>
                  </a:schemeClr>
                </a:solidFill>
              </a:rPr>
              <a:t>jbrejnholt</a:t>
            </a:r>
          </a:p>
        </p:txBody>
      </p:sp>
      <p:pic>
        <p:nvPicPr>
          <p:cNvPr id="5" name="Picture 4">
            <a:extLst>
              <a:ext uri="{FF2B5EF4-FFF2-40B4-BE49-F238E27FC236}">
                <a16:creationId xmlns:a16="http://schemas.microsoft.com/office/drawing/2014/main" id="{739AB3AE-FA9B-33CD-D156-B6DEEC1E0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34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 name="Oval 17">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pic>
        <p:nvPicPr>
          <p:cNvPr id="6" name="Picture 5" descr="A picture containing water, sky, outdoor, river&#10;&#10;Description automatically generated">
            <a:extLst>
              <a:ext uri="{FF2B5EF4-FFF2-40B4-BE49-F238E27FC236}">
                <a16:creationId xmlns:a16="http://schemas.microsoft.com/office/drawing/2014/main" id="{663F36A7-88E7-C38D-5017-2D59E0657B6A}"/>
              </a:ext>
            </a:extLst>
          </p:cNvPr>
          <p:cNvPicPr>
            <a:picLocks noChangeAspect="1"/>
          </p:cNvPicPr>
          <p:nvPr/>
        </p:nvPicPr>
        <p:blipFill rotWithShape="1">
          <a:blip r:embed="rId6"/>
          <a:srcRect/>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6A102696-8B37-0809-90EB-97F4E0D36586}"/>
              </a:ext>
            </a:extLst>
          </p:cNvPr>
          <p:cNvSpPr>
            <a:spLocks noGrp="1"/>
          </p:cNvSpPr>
          <p:nvPr>
            <p:ph type="ctrTitle"/>
          </p:nvPr>
        </p:nvSpPr>
        <p:spPr>
          <a:xfrm>
            <a:off x="1173480" y="4277802"/>
            <a:ext cx="6022449" cy="1622451"/>
          </a:xfrm>
        </p:spPr>
        <p:txBody>
          <a:bodyPr vert="horz" lIns="91440" tIns="45720" rIns="91440" bIns="45720" rtlCol="0" anchor="ctr">
            <a:normAutofit/>
          </a:bodyPr>
          <a:lstStyle/>
          <a:p>
            <a:pPr algn="r">
              <a:lnSpc>
                <a:spcPct val="80000"/>
              </a:lnSpc>
            </a:pPr>
            <a:r>
              <a:rPr lang="en-US" sz="6000" spc="-100">
                <a:blipFill dpi="0" rotWithShape="1">
                  <a:blip r:embed="rId4"/>
                  <a:srcRect/>
                  <a:tile tx="6350" ty="-127000" sx="65000" sy="64000" flip="none" algn="tl"/>
                </a:blipFill>
              </a:rPr>
              <a:t>Thank You</a:t>
            </a:r>
          </a:p>
        </p:txBody>
      </p:sp>
      <p:sp>
        <p:nvSpPr>
          <p:cNvPr id="25" name="Rectangle 24">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Icon&#10;&#10;Description automatically generated">
            <a:extLst>
              <a:ext uri="{FF2B5EF4-FFF2-40B4-BE49-F238E27FC236}">
                <a16:creationId xmlns:a16="http://schemas.microsoft.com/office/drawing/2014/main" id="{5E4B48F3-9831-3F18-6F9F-470A2A788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45E536C5-DC04-589C-BDC5-CD9DEE35820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7" name="Picture 2" descr="Saxo Bank - Wikipedia">
            <a:extLst>
              <a:ext uri="{FF2B5EF4-FFF2-40B4-BE49-F238E27FC236}">
                <a16:creationId xmlns:a16="http://schemas.microsoft.com/office/drawing/2014/main" id="{ACB00FEA-2C92-5DBF-5DA9-2CD864A61E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832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12963" b="12963"/>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32</a:t>
            </a:fld>
            <a:endParaRPr lang="en-US"/>
          </a:p>
        </p:txBody>
      </p:sp>
      <p:pic>
        <p:nvPicPr>
          <p:cNvPr id="14" name="Picture 2" descr="Saxo Bank - Wikipedia">
            <a:extLst>
              <a:ext uri="{FF2B5EF4-FFF2-40B4-BE49-F238E27FC236}">
                <a16:creationId xmlns:a16="http://schemas.microsoft.com/office/drawing/2014/main" id="{CD8B0ED2-C01A-6948-4330-0BCE9D617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47F0F785-7D32-699A-67F8-A0612CAE7CF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a:t>
            </a:r>
            <a:r>
              <a:rPr lang="en-US" dirty="0">
                <a:solidFill>
                  <a:schemeClr val="tx1">
                    <a:alpha val="80000"/>
                  </a:schemeClr>
                </a:solidFill>
              </a:rPr>
              <a:t>jbrejnholt</a:t>
            </a:r>
          </a:p>
        </p:txBody>
      </p:sp>
      <p:pic>
        <p:nvPicPr>
          <p:cNvPr id="5" name="Picture 4">
            <a:extLst>
              <a:ext uri="{FF2B5EF4-FFF2-40B4-BE49-F238E27FC236}">
                <a16:creationId xmlns:a16="http://schemas.microsoft.com/office/drawing/2014/main" id="{739AB3AE-FA9B-33CD-D156-B6DEEC1E06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D05BAC22-3EDD-6C3D-61A0-7E5C9DD4F2DF}"/>
              </a:ext>
            </a:extLst>
          </p:cNvPr>
          <p:cNvSpPr txBox="1">
            <a:spLocks/>
          </p:cNvSpPr>
          <p:nvPr/>
        </p:nvSpPr>
        <p:spPr>
          <a:xfrm>
            <a:off x="1546201" y="2238016"/>
            <a:ext cx="9489303" cy="3952390"/>
          </a:xfrm>
          <a:prstGeom prst="rect">
            <a:avLst/>
          </a:prstGeom>
          <a:noFill/>
        </p:spPr>
        <p:txBody>
          <a:bodyPr vert="horz" lIns="0" tIns="0" rIns="0" bIns="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342900" indent="-342900">
              <a:buFont typeface="Wingdings" pitchFamily="2" charset="2"/>
              <a:buChar char="q"/>
            </a:pPr>
            <a:r>
              <a:rPr lang="en-GB" dirty="0"/>
              <a:t>Static Analysis</a:t>
            </a:r>
          </a:p>
          <a:p>
            <a:pPr marL="617220" lvl="1" indent="-342900">
              <a:buFont typeface="Wingdings" pitchFamily="2" charset="2"/>
              <a:buChar char="q"/>
            </a:pPr>
            <a:r>
              <a:rPr lang="en-GB" dirty="0">
                <a:hlinkClick r:id="rId7">
                  <a:extLst>
                    <a:ext uri="{A12FA001-AC4F-418D-AE19-62706E023703}">
                      <ahyp:hlinkClr xmlns:ahyp="http://schemas.microsoft.com/office/drawing/2018/hyperlinkcolor" val="tx"/>
                    </a:ext>
                  </a:extLst>
                </a:hlinkClick>
              </a:rPr>
              <a:t>https://github.com/analysis-tools-dev/static-analysis</a:t>
            </a:r>
            <a:endParaRPr lang="en-GB" dirty="0"/>
          </a:p>
          <a:p>
            <a:pPr marL="342900" indent="-342900">
              <a:buFont typeface="Wingdings" pitchFamily="2" charset="2"/>
              <a:buChar char="q"/>
            </a:pPr>
            <a:r>
              <a:rPr lang="en-GB" b="0" i="0" dirty="0">
                <a:effectLst/>
              </a:rPr>
              <a:t>Executive Order on Improving the Nation’s Cybersecurity</a:t>
            </a:r>
          </a:p>
          <a:p>
            <a:pPr marL="617220" lvl="1" indent="-342900">
              <a:buFont typeface="Wingdings" pitchFamily="2" charset="2"/>
              <a:buChar char="q"/>
            </a:pPr>
            <a:r>
              <a:rPr lang="en-GB" b="0" i="0" dirty="0">
                <a:effectLst/>
              </a:rPr>
              <a:t>https://</a:t>
            </a:r>
            <a:r>
              <a:rPr lang="en-GB" b="0" i="0" dirty="0" err="1">
                <a:effectLst/>
              </a:rPr>
              <a:t>www.whitehouse.gov</a:t>
            </a:r>
            <a:r>
              <a:rPr lang="en-GB" b="0" i="0" dirty="0">
                <a:effectLst/>
              </a:rPr>
              <a:t>/briefing-room/presidential-actions/2021/05/12/executive-order-on-improving-the-nations-cybersecurity/</a:t>
            </a:r>
          </a:p>
          <a:p>
            <a:pPr marL="342900" indent="-342900">
              <a:buFont typeface="Wingdings" pitchFamily="2" charset="2"/>
              <a:buChar char="q"/>
            </a:pPr>
            <a:r>
              <a:rPr lang="da-DK" dirty="0"/>
              <a:t>The European </a:t>
            </a:r>
            <a:r>
              <a:rPr lang="da-DK" dirty="0" err="1"/>
              <a:t>Cyber</a:t>
            </a:r>
            <a:r>
              <a:rPr lang="da-DK" dirty="0"/>
              <a:t> </a:t>
            </a:r>
            <a:r>
              <a:rPr lang="da-DK" dirty="0" err="1"/>
              <a:t>Resilience</a:t>
            </a:r>
            <a:r>
              <a:rPr lang="da-DK" dirty="0"/>
              <a:t> </a:t>
            </a:r>
            <a:r>
              <a:rPr lang="da-DK" dirty="0" err="1"/>
              <a:t>Act</a:t>
            </a:r>
            <a:endParaRPr lang="da-DK" dirty="0"/>
          </a:p>
          <a:p>
            <a:pPr marL="617220" lvl="1" indent="-342900">
              <a:buFont typeface="Wingdings" pitchFamily="2" charset="2"/>
              <a:buChar char="q"/>
            </a:pPr>
            <a:r>
              <a:rPr lang="en-US" dirty="0">
                <a:hlinkClick r:id="rId8"/>
              </a:rPr>
              <a:t>https://eur-lex.europa.eu/legal-content/EN/TXT/HTML/?uri=CELEX:52022PC0454&amp;from=EN</a:t>
            </a:r>
            <a:endParaRPr lang="en-US" dirty="0"/>
          </a:p>
          <a:p>
            <a:pPr marL="342900" indent="-342900">
              <a:buFont typeface="Wingdings" pitchFamily="2" charset="2"/>
              <a:buChar char="q"/>
            </a:pPr>
            <a:r>
              <a:rPr lang="da-DK" dirty="0" err="1"/>
              <a:t>Choose</a:t>
            </a:r>
            <a:r>
              <a:rPr lang="da-DK" dirty="0"/>
              <a:t> an open source </a:t>
            </a:r>
            <a:r>
              <a:rPr lang="da-DK" dirty="0" err="1"/>
              <a:t>license</a:t>
            </a:r>
            <a:endParaRPr lang="da-DK" dirty="0"/>
          </a:p>
          <a:p>
            <a:pPr marL="617220" lvl="1" indent="-342900">
              <a:buFont typeface="Wingdings" pitchFamily="2" charset="2"/>
              <a:buChar char="q"/>
            </a:pPr>
            <a:r>
              <a:rPr lang="en-GB" sz="1800" b="0" i="0" u="none" strike="noStrike" dirty="0">
                <a:solidFill>
                  <a:srgbClr val="000000"/>
                </a:solidFill>
                <a:effectLst/>
                <a:latin typeface="Calibri" panose="020F0502020204030204" pitchFamily="34" charset="0"/>
                <a:hlinkClick r:id="rId9"/>
              </a:rPr>
              <a:t>https://choosealicense.com/</a:t>
            </a:r>
            <a:endParaRPr lang="da-DK" sz="1800" b="0" i="0" u="none" strike="noStrike" dirty="0">
              <a:solidFill>
                <a:srgbClr val="000000"/>
              </a:solidFill>
              <a:effectLst/>
              <a:latin typeface="Calibri" panose="020F0502020204030204" pitchFamily="34" charset="0"/>
            </a:endParaRPr>
          </a:p>
          <a:p>
            <a:pPr marL="342900" indent="-342900">
              <a:buFont typeface="Wingdings" pitchFamily="2" charset="2"/>
              <a:buChar char="q"/>
            </a:pPr>
            <a:endParaRPr lang="da-DK" dirty="0"/>
          </a:p>
        </p:txBody>
      </p:sp>
      <p:sp>
        <p:nvSpPr>
          <p:cNvPr id="3" name="Title 1">
            <a:extLst>
              <a:ext uri="{FF2B5EF4-FFF2-40B4-BE49-F238E27FC236}">
                <a16:creationId xmlns:a16="http://schemas.microsoft.com/office/drawing/2014/main" id="{E0379D36-7AD4-E55D-5B23-3CAC5E8BC0D8}"/>
              </a:ext>
            </a:extLst>
          </p:cNvPr>
          <p:cNvSpPr>
            <a:spLocks noGrp="1"/>
          </p:cNvSpPr>
          <p:nvPr>
            <p:ph type="title"/>
          </p:nvPr>
        </p:nvSpPr>
        <p:spPr>
          <a:xfrm>
            <a:off x="515127" y="757435"/>
            <a:ext cx="4500562" cy="1562959"/>
          </a:xfrm>
        </p:spPr>
        <p:txBody>
          <a:bodyPr/>
          <a:lstStyle/>
          <a:p>
            <a:r>
              <a:rPr lang="en-DK" dirty="0"/>
              <a:t>References</a:t>
            </a:r>
          </a:p>
        </p:txBody>
      </p:sp>
    </p:spTree>
    <p:extLst>
      <p:ext uri="{BB962C8B-B14F-4D97-AF65-F5344CB8AC3E}">
        <p14:creationId xmlns:p14="http://schemas.microsoft.com/office/powerpoint/2010/main" val="3437338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78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Dominoes falling in a row">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alphaModFix amt="50000"/>
          </a:blip>
          <a:srcRect t="12521" b="12521"/>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5</a:t>
            </a:fld>
            <a:endParaRPr lang="en-US"/>
          </a:p>
        </p:txBody>
      </p:sp>
      <p:pic>
        <p:nvPicPr>
          <p:cNvPr id="3" name="Picture 2" descr="Saxo Bank - Wikipedia">
            <a:extLst>
              <a:ext uri="{FF2B5EF4-FFF2-40B4-BE49-F238E27FC236}">
                <a16:creationId xmlns:a16="http://schemas.microsoft.com/office/drawing/2014/main" id="{B447EFCB-325C-8098-C294-37B7E56CE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13">
            <a:extLst>
              <a:ext uri="{FF2B5EF4-FFF2-40B4-BE49-F238E27FC236}">
                <a16:creationId xmlns:a16="http://schemas.microsoft.com/office/drawing/2014/main" id="{DAE1F42E-3DDA-5943-FA68-A03D269D2C14}"/>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5" name="Picture 4">
            <a:extLst>
              <a:ext uri="{FF2B5EF4-FFF2-40B4-BE49-F238E27FC236}">
                <a16:creationId xmlns:a16="http://schemas.microsoft.com/office/drawing/2014/main" id="{8BFD27AC-8E20-6ABC-D8FF-722172EC4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29A8878-B639-44E6-2726-36F7C1CE625E}"/>
              </a:ext>
            </a:extLst>
          </p:cNvPr>
          <p:cNvSpPr>
            <a:spLocks noGrp="1"/>
          </p:cNvSpPr>
          <p:nvPr>
            <p:ph type="title"/>
          </p:nvPr>
        </p:nvSpPr>
        <p:spPr>
          <a:xfrm>
            <a:off x="401497" y="513299"/>
            <a:ext cx="4500562" cy="1562959"/>
          </a:xfrm>
        </p:spPr>
        <p:txBody>
          <a:bodyPr/>
          <a:lstStyle/>
          <a:p>
            <a:r>
              <a:rPr lang="en-DK" dirty="0"/>
              <a:t>Why Dev</a:t>
            </a:r>
            <a:r>
              <a:rPr lang="en-DK" sz="7200" dirty="0"/>
              <a:t>sec</a:t>
            </a:r>
            <a:r>
              <a:rPr lang="en-DK" dirty="0"/>
              <a:t>ops</a:t>
            </a:r>
          </a:p>
        </p:txBody>
      </p:sp>
      <p:grpSp>
        <p:nvGrpSpPr>
          <p:cNvPr id="10" name="Group 9">
            <a:extLst>
              <a:ext uri="{FF2B5EF4-FFF2-40B4-BE49-F238E27FC236}">
                <a16:creationId xmlns:a16="http://schemas.microsoft.com/office/drawing/2014/main" id="{ED74ADDE-3B40-5540-AB3D-F6017D8962E4}"/>
              </a:ext>
            </a:extLst>
          </p:cNvPr>
          <p:cNvGrpSpPr/>
          <p:nvPr/>
        </p:nvGrpSpPr>
        <p:grpSpPr>
          <a:xfrm>
            <a:off x="1304925" y="3238669"/>
            <a:ext cx="2415769" cy="1068916"/>
            <a:chOff x="2116" y="2174875"/>
            <a:chExt cx="2137833" cy="1068916"/>
          </a:xfrm>
          <a:solidFill>
            <a:srgbClr val="FFC000"/>
          </a:solidFill>
        </p:grpSpPr>
        <p:sp>
          <p:nvSpPr>
            <p:cNvPr id="11" name="Rounded Rectangle 10">
              <a:extLst>
                <a:ext uri="{FF2B5EF4-FFF2-40B4-BE49-F238E27FC236}">
                  <a16:creationId xmlns:a16="http://schemas.microsoft.com/office/drawing/2014/main" id="{BD8B2492-C0E2-89E8-A51C-CE11E6887641}"/>
                </a:ext>
              </a:extLst>
            </p:cNvPr>
            <p:cNvSpPr/>
            <p:nvPr/>
          </p:nvSpPr>
          <p:spPr>
            <a:xfrm>
              <a:off x="2116" y="2174875"/>
              <a:ext cx="2137833" cy="1068916"/>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563779D2-3C36-1D9D-46F7-3DD8AA0EA20E}"/>
                </a:ext>
              </a:extLst>
            </p:cNvPr>
            <p:cNvSpPr txBox="1"/>
            <p:nvPr/>
          </p:nvSpPr>
          <p:spPr>
            <a:xfrm>
              <a:off x="59916" y="2250906"/>
              <a:ext cx="2041057" cy="9572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dirty="0"/>
                <a:t>S</a:t>
              </a:r>
              <a:r>
                <a:rPr lang="en-GB" sz="2400" kern="1200" dirty="0"/>
                <a:t>oftware </a:t>
              </a:r>
              <a:r>
                <a:rPr lang="en-GB" sz="2400" dirty="0"/>
                <a:t>V</a:t>
              </a:r>
              <a:r>
                <a:rPr lang="en-GB" sz="2400" kern="1200" dirty="0"/>
                <a:t>ulnerabilities</a:t>
              </a:r>
            </a:p>
          </p:txBody>
        </p:sp>
      </p:grpSp>
      <p:grpSp>
        <p:nvGrpSpPr>
          <p:cNvPr id="14" name="Group 13">
            <a:extLst>
              <a:ext uri="{FF2B5EF4-FFF2-40B4-BE49-F238E27FC236}">
                <a16:creationId xmlns:a16="http://schemas.microsoft.com/office/drawing/2014/main" id="{726F91BC-0E48-1AB2-4F22-AB9F4331B868}"/>
              </a:ext>
            </a:extLst>
          </p:cNvPr>
          <p:cNvGrpSpPr/>
          <p:nvPr/>
        </p:nvGrpSpPr>
        <p:grpSpPr>
          <a:xfrm>
            <a:off x="4935089" y="3219177"/>
            <a:ext cx="2137833" cy="1068916"/>
            <a:chOff x="2995083" y="3096815"/>
            <a:chExt cx="2137833" cy="1068916"/>
          </a:xfrm>
        </p:grpSpPr>
        <p:sp>
          <p:nvSpPr>
            <p:cNvPr id="15" name="Rounded Rectangle 14">
              <a:extLst>
                <a:ext uri="{FF2B5EF4-FFF2-40B4-BE49-F238E27FC236}">
                  <a16:creationId xmlns:a16="http://schemas.microsoft.com/office/drawing/2014/main" id="{ABA7AC8E-28AE-F115-F59B-E25572782654}"/>
                </a:ext>
              </a:extLst>
            </p:cNvPr>
            <p:cNvSpPr/>
            <p:nvPr/>
          </p:nvSpPr>
          <p:spPr>
            <a:xfrm>
              <a:off x="2995083" y="3096815"/>
              <a:ext cx="2137833" cy="106891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a:extLst>
                <a:ext uri="{FF2B5EF4-FFF2-40B4-BE49-F238E27FC236}">
                  <a16:creationId xmlns:a16="http://schemas.microsoft.com/office/drawing/2014/main" id="{D1422CE8-7929-3164-56DE-B3CD4ADF932E}"/>
                </a:ext>
              </a:extLst>
            </p:cNvPr>
            <p:cNvSpPr txBox="1"/>
            <p:nvPr/>
          </p:nvSpPr>
          <p:spPr>
            <a:xfrm>
              <a:off x="3026390" y="3128122"/>
              <a:ext cx="2075219" cy="10063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dirty="0"/>
                <a:t>U</a:t>
              </a:r>
              <a:r>
                <a:rPr lang="en-GB" sz="2400" kern="1200" dirty="0"/>
                <a:t>nauthorized </a:t>
              </a:r>
              <a:r>
                <a:rPr lang="en-GB" sz="2400" dirty="0"/>
                <a:t>A</a:t>
              </a:r>
              <a:r>
                <a:rPr lang="en-GB" sz="2400" kern="1200" dirty="0"/>
                <a:t>ccess</a:t>
              </a:r>
            </a:p>
          </p:txBody>
        </p:sp>
      </p:grpSp>
      <p:grpSp>
        <p:nvGrpSpPr>
          <p:cNvPr id="17" name="Group 16">
            <a:extLst>
              <a:ext uri="{FF2B5EF4-FFF2-40B4-BE49-F238E27FC236}">
                <a16:creationId xmlns:a16="http://schemas.microsoft.com/office/drawing/2014/main" id="{8282846D-9B53-ED7D-98F0-1E5605316C6A}"/>
              </a:ext>
            </a:extLst>
          </p:cNvPr>
          <p:cNvGrpSpPr/>
          <p:nvPr/>
        </p:nvGrpSpPr>
        <p:grpSpPr>
          <a:xfrm>
            <a:off x="8655763" y="2636864"/>
            <a:ext cx="2137833" cy="1068916"/>
            <a:chOff x="5988050" y="1560248"/>
            <a:chExt cx="2137833" cy="1068916"/>
          </a:xfrm>
          <a:solidFill>
            <a:srgbClr val="C00000"/>
          </a:solidFill>
        </p:grpSpPr>
        <p:sp>
          <p:nvSpPr>
            <p:cNvPr id="18" name="Rounded Rectangle 17">
              <a:extLst>
                <a:ext uri="{FF2B5EF4-FFF2-40B4-BE49-F238E27FC236}">
                  <a16:creationId xmlns:a16="http://schemas.microsoft.com/office/drawing/2014/main" id="{2656C6C0-DF8F-6AA5-3AB9-9569961D5FBB}"/>
                </a:ext>
              </a:extLst>
            </p:cNvPr>
            <p:cNvSpPr/>
            <p:nvPr/>
          </p:nvSpPr>
          <p:spPr>
            <a:xfrm>
              <a:off x="5988050" y="1560248"/>
              <a:ext cx="2137833" cy="1068916"/>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a:extLst>
                <a:ext uri="{FF2B5EF4-FFF2-40B4-BE49-F238E27FC236}">
                  <a16:creationId xmlns:a16="http://schemas.microsoft.com/office/drawing/2014/main" id="{8947C4D2-70D3-5082-D31F-526A87EFC940}"/>
                </a:ext>
              </a:extLst>
            </p:cNvPr>
            <p:cNvSpPr txBox="1"/>
            <p:nvPr/>
          </p:nvSpPr>
          <p:spPr>
            <a:xfrm>
              <a:off x="6019357" y="1591555"/>
              <a:ext cx="2075219" cy="10063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dirty="0"/>
                <a:t>D</a:t>
              </a:r>
              <a:r>
                <a:rPr lang="en-GB" sz="2400" kern="1200" dirty="0"/>
                <a:t>ata </a:t>
              </a:r>
              <a:r>
                <a:rPr lang="en-GB" sz="2400" dirty="0"/>
                <a:t>L</a:t>
              </a:r>
              <a:r>
                <a:rPr lang="en-GB" sz="2400" kern="1200" dirty="0"/>
                <a:t>ost</a:t>
              </a:r>
            </a:p>
          </p:txBody>
        </p:sp>
      </p:grpSp>
      <p:grpSp>
        <p:nvGrpSpPr>
          <p:cNvPr id="20" name="Group 19">
            <a:extLst>
              <a:ext uri="{FF2B5EF4-FFF2-40B4-BE49-F238E27FC236}">
                <a16:creationId xmlns:a16="http://schemas.microsoft.com/office/drawing/2014/main" id="{634548B1-2557-1CDA-7536-4B7754CD89F7}"/>
              </a:ext>
            </a:extLst>
          </p:cNvPr>
          <p:cNvGrpSpPr/>
          <p:nvPr/>
        </p:nvGrpSpPr>
        <p:grpSpPr>
          <a:xfrm>
            <a:off x="8655763" y="3861782"/>
            <a:ext cx="2137833" cy="1068916"/>
            <a:chOff x="5988050" y="2789502"/>
            <a:chExt cx="2137833" cy="1068916"/>
          </a:xfrm>
          <a:solidFill>
            <a:srgbClr val="C00000"/>
          </a:solidFill>
        </p:grpSpPr>
        <p:sp>
          <p:nvSpPr>
            <p:cNvPr id="21" name="Rounded Rectangle 20">
              <a:extLst>
                <a:ext uri="{FF2B5EF4-FFF2-40B4-BE49-F238E27FC236}">
                  <a16:creationId xmlns:a16="http://schemas.microsoft.com/office/drawing/2014/main" id="{08AAAC0A-A731-C803-A8E4-D440636E9BDE}"/>
                </a:ext>
              </a:extLst>
            </p:cNvPr>
            <p:cNvSpPr/>
            <p:nvPr/>
          </p:nvSpPr>
          <p:spPr>
            <a:xfrm>
              <a:off x="5988050" y="2789502"/>
              <a:ext cx="2137833" cy="1068916"/>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4">
              <a:extLst>
                <a:ext uri="{FF2B5EF4-FFF2-40B4-BE49-F238E27FC236}">
                  <a16:creationId xmlns:a16="http://schemas.microsoft.com/office/drawing/2014/main" id="{28A5A816-510F-878C-3D26-80BA78C801A5}"/>
                </a:ext>
              </a:extLst>
            </p:cNvPr>
            <p:cNvSpPr txBox="1"/>
            <p:nvPr/>
          </p:nvSpPr>
          <p:spPr>
            <a:xfrm>
              <a:off x="6019357" y="2820809"/>
              <a:ext cx="2075219" cy="10063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System </a:t>
              </a:r>
              <a:r>
                <a:rPr lang="en-GB" sz="2400" dirty="0"/>
                <a:t>C</a:t>
              </a:r>
              <a:r>
                <a:rPr lang="en-GB" sz="2400" kern="1200" dirty="0"/>
                <a:t>ompromised</a:t>
              </a:r>
            </a:p>
          </p:txBody>
        </p:sp>
      </p:grpSp>
      <p:sp>
        <p:nvSpPr>
          <p:cNvPr id="23" name="Right Arrow 22">
            <a:extLst>
              <a:ext uri="{FF2B5EF4-FFF2-40B4-BE49-F238E27FC236}">
                <a16:creationId xmlns:a16="http://schemas.microsoft.com/office/drawing/2014/main" id="{59B3DDC5-5CA4-29E3-0F6B-7DD43FA9A3CC}"/>
              </a:ext>
            </a:extLst>
          </p:cNvPr>
          <p:cNvSpPr/>
          <p:nvPr/>
        </p:nvSpPr>
        <p:spPr>
          <a:xfrm>
            <a:off x="3924300" y="3543300"/>
            <a:ext cx="866775" cy="3974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K"/>
          </a:p>
        </p:txBody>
      </p:sp>
      <p:sp>
        <p:nvSpPr>
          <p:cNvPr id="24" name="Right Arrow 23">
            <a:extLst>
              <a:ext uri="{FF2B5EF4-FFF2-40B4-BE49-F238E27FC236}">
                <a16:creationId xmlns:a16="http://schemas.microsoft.com/office/drawing/2014/main" id="{0E338D57-1ACB-0918-669E-73FE0F42D472}"/>
              </a:ext>
            </a:extLst>
          </p:cNvPr>
          <p:cNvSpPr/>
          <p:nvPr/>
        </p:nvSpPr>
        <p:spPr>
          <a:xfrm>
            <a:off x="7420542" y="3574411"/>
            <a:ext cx="866775" cy="39743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75147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linds(horizontal)">
                                      <p:cBhvr>
                                        <p:cTn id="11" dur="500"/>
                                        <p:tgtEl>
                                          <p:spTgt spid="23"/>
                                        </p:tgtEl>
                                      </p:cBhvr>
                                    </p:animEffect>
                                  </p:childTnLst>
                                </p:cTn>
                              </p:par>
                              <p:par>
                                <p:cTn id="12" presetID="3" presetClass="entr" presetSubtype="1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par>
                                <p:cTn id="20" presetID="3"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9" name="Oval 18">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12" name="Picture Placeholder 11" descr="A digital balance scale using circles">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rotWithShape="1">
          <a:blip r:embed="rId5"/>
          <a:srcRect b="7025"/>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6</a:t>
            </a:fld>
            <a:endParaRPr lang="en-US"/>
          </a:p>
        </p:txBody>
      </p:sp>
      <p:pic>
        <p:nvPicPr>
          <p:cNvPr id="3" name="Picture 2" descr="Saxo Bank - Wikipedia">
            <a:extLst>
              <a:ext uri="{FF2B5EF4-FFF2-40B4-BE49-F238E27FC236}">
                <a16:creationId xmlns:a16="http://schemas.microsoft.com/office/drawing/2014/main" id="{409A6491-BA35-4E21-6B75-D460532AAD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6420F51C-7424-10A2-3910-68D9BA8E3B01}"/>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4" name="Picture 4">
            <a:extLst>
              <a:ext uri="{FF2B5EF4-FFF2-40B4-BE49-F238E27FC236}">
                <a16:creationId xmlns:a16="http://schemas.microsoft.com/office/drawing/2014/main" id="{1EF7F36A-EEC0-3FB8-4CAC-ECFDAE851E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95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Overhead of sprinkle cake and slices">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3"/>
          <a:srcRect t="7812" b="7812"/>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7</a:t>
            </a:fld>
            <a:endParaRPr lang="en-US"/>
          </a:p>
        </p:txBody>
      </p:sp>
      <p:pic>
        <p:nvPicPr>
          <p:cNvPr id="3" name="Picture 2" descr="Saxo Bank - Wikipedia">
            <a:extLst>
              <a:ext uri="{FF2B5EF4-FFF2-40B4-BE49-F238E27FC236}">
                <a16:creationId xmlns:a16="http://schemas.microsoft.com/office/drawing/2014/main" id="{7C5E1D0D-7968-3D3E-B384-4D13BF4CD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3">
            <a:extLst>
              <a:ext uri="{FF2B5EF4-FFF2-40B4-BE49-F238E27FC236}">
                <a16:creationId xmlns:a16="http://schemas.microsoft.com/office/drawing/2014/main" id="{6564CDD0-7187-C947-C7F1-BCE1BE8DB83C}"/>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4" name="Picture 4">
            <a:extLst>
              <a:ext uri="{FF2B5EF4-FFF2-40B4-BE49-F238E27FC236}">
                <a16:creationId xmlns:a16="http://schemas.microsoft.com/office/drawing/2014/main" id="{1E8B6742-DD7D-C34C-B7BE-E9F0EF06C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F90E92C-2807-0D66-4871-63262D8DCF93}"/>
              </a:ext>
            </a:extLst>
          </p:cNvPr>
          <p:cNvSpPr>
            <a:spLocks noGrp="1"/>
          </p:cNvSpPr>
          <p:nvPr>
            <p:ph type="title"/>
          </p:nvPr>
        </p:nvSpPr>
        <p:spPr>
          <a:xfrm>
            <a:off x="401497" y="513299"/>
            <a:ext cx="5018228" cy="1562959"/>
          </a:xfrm>
        </p:spPr>
        <p:txBody>
          <a:bodyPr/>
          <a:lstStyle/>
          <a:p>
            <a:r>
              <a:rPr lang="en-DK" dirty="0"/>
              <a:t>Layered security</a:t>
            </a:r>
          </a:p>
        </p:txBody>
      </p:sp>
      <p:pic>
        <p:nvPicPr>
          <p:cNvPr id="2050" name="Picture 2" descr="7 Layers of Data Security: Application">
            <a:extLst>
              <a:ext uri="{FF2B5EF4-FFF2-40B4-BE49-F238E27FC236}">
                <a16:creationId xmlns:a16="http://schemas.microsoft.com/office/drawing/2014/main" id="{8D5ED7A7-9EF1-5658-3D67-5331EA05A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2399"/>
          <a:stretch/>
        </p:blipFill>
        <p:spPr bwMode="auto">
          <a:xfrm>
            <a:off x="1943100" y="1538230"/>
            <a:ext cx="8305800" cy="4167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56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 name="Group 48">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0" name="Oval 49">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51" name="Oval 50">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12" name="Picture Placeholder 11" descr="White staircase with an arrow on the top">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rotWithShape="1">
          <a:blip r:embed="rId5"/>
          <a:srcRect/>
          <a:stretch/>
        </p:blipFill>
        <p:spPr>
          <a:xfrm>
            <a:off x="20" y="10"/>
            <a:ext cx="12191980" cy="6857990"/>
          </a:xfrm>
          <a:prstGeom prst="rect">
            <a:avLst/>
          </a:pr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8</a:t>
            </a:fld>
            <a:endParaRPr lang="en-US"/>
          </a:p>
        </p:txBody>
      </p:sp>
      <p:pic>
        <p:nvPicPr>
          <p:cNvPr id="3" name="Picture 2" descr="Saxo Bank - Wikipedia">
            <a:extLst>
              <a:ext uri="{FF2B5EF4-FFF2-40B4-BE49-F238E27FC236}">
                <a16:creationId xmlns:a16="http://schemas.microsoft.com/office/drawing/2014/main" id="{609DBDD8-A83C-9642-B605-3EB18613E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C1EA5FD-EC5E-3641-698B-383F3F52A9B5}"/>
              </a:ext>
            </a:extLst>
          </p:cNvPr>
          <p:cNvSpPr/>
          <p:nvPr/>
        </p:nvSpPr>
        <p:spPr>
          <a:xfrm>
            <a:off x="4467497" y="4898571"/>
            <a:ext cx="1071154" cy="5159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Plan</a:t>
            </a:r>
          </a:p>
        </p:txBody>
      </p:sp>
      <p:sp>
        <p:nvSpPr>
          <p:cNvPr id="6" name="Rectangle: Rounded Corners 5">
            <a:extLst>
              <a:ext uri="{FF2B5EF4-FFF2-40B4-BE49-F238E27FC236}">
                <a16:creationId xmlns:a16="http://schemas.microsoft.com/office/drawing/2014/main" id="{EDCB3E19-9C69-CBD5-BA2A-C5A95FF32DAE}"/>
              </a:ext>
            </a:extLst>
          </p:cNvPr>
          <p:cNvSpPr/>
          <p:nvPr/>
        </p:nvSpPr>
        <p:spPr>
          <a:xfrm>
            <a:off x="5575758" y="4192163"/>
            <a:ext cx="1071154" cy="515983"/>
          </a:xfrm>
          <a:prstGeom prst="roundRect">
            <a:avLst/>
          </a:prstGeom>
          <a:solidFill>
            <a:srgbClr val="30EE10"/>
          </a:solidFill>
          <a:ln>
            <a:solidFill>
              <a:srgbClr val="30E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Build</a:t>
            </a:r>
          </a:p>
        </p:txBody>
      </p:sp>
      <p:sp>
        <p:nvSpPr>
          <p:cNvPr id="10" name="Rectangle: Rounded Corners 9">
            <a:extLst>
              <a:ext uri="{FF2B5EF4-FFF2-40B4-BE49-F238E27FC236}">
                <a16:creationId xmlns:a16="http://schemas.microsoft.com/office/drawing/2014/main" id="{331012D0-1F79-F44F-A3CE-05FCE8AC241C}"/>
              </a:ext>
            </a:extLst>
          </p:cNvPr>
          <p:cNvSpPr/>
          <p:nvPr/>
        </p:nvSpPr>
        <p:spPr>
          <a:xfrm>
            <a:off x="6627379" y="3540461"/>
            <a:ext cx="1071154" cy="515983"/>
          </a:xfrm>
          <a:prstGeom prst="roundRect">
            <a:avLst/>
          </a:prstGeom>
          <a:solidFill>
            <a:srgbClr val="30EE10"/>
          </a:solidFill>
          <a:ln>
            <a:solidFill>
              <a:srgbClr val="30E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Check</a:t>
            </a:r>
            <a:endParaRPr lang="en-US" dirty="0">
              <a:solidFill>
                <a:schemeClr val="tx1"/>
              </a:solidFill>
            </a:endParaRPr>
          </a:p>
        </p:txBody>
      </p:sp>
      <p:sp>
        <p:nvSpPr>
          <p:cNvPr id="11" name="Rectangle: Rounded Corners 10">
            <a:extLst>
              <a:ext uri="{FF2B5EF4-FFF2-40B4-BE49-F238E27FC236}">
                <a16:creationId xmlns:a16="http://schemas.microsoft.com/office/drawing/2014/main" id="{16C8F553-240C-FD99-19A3-5876876F9926}"/>
              </a:ext>
            </a:extLst>
          </p:cNvPr>
          <p:cNvSpPr/>
          <p:nvPr/>
        </p:nvSpPr>
        <p:spPr>
          <a:xfrm>
            <a:off x="7646125" y="2811355"/>
            <a:ext cx="1071154" cy="515983"/>
          </a:xfrm>
          <a:prstGeom prst="roundRect">
            <a:avLst/>
          </a:prstGeom>
          <a:solidFill>
            <a:srgbClr val="30EE10"/>
          </a:solidFill>
          <a:ln>
            <a:solidFill>
              <a:srgbClr val="30E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Release</a:t>
            </a:r>
          </a:p>
        </p:txBody>
      </p:sp>
      <p:sp>
        <p:nvSpPr>
          <p:cNvPr id="13" name="Rectangle: Rounded Corners 12">
            <a:extLst>
              <a:ext uri="{FF2B5EF4-FFF2-40B4-BE49-F238E27FC236}">
                <a16:creationId xmlns:a16="http://schemas.microsoft.com/office/drawing/2014/main" id="{4271565E-6AFC-AE67-26D3-4D493DFD1FF3}"/>
              </a:ext>
            </a:extLst>
          </p:cNvPr>
          <p:cNvSpPr/>
          <p:nvPr/>
        </p:nvSpPr>
        <p:spPr>
          <a:xfrm>
            <a:off x="8798729" y="2089979"/>
            <a:ext cx="1071154" cy="515983"/>
          </a:xfrm>
          <a:prstGeom prst="roundRect">
            <a:avLst/>
          </a:prstGeom>
          <a:solidFill>
            <a:srgbClr val="30EE10"/>
          </a:solidFill>
          <a:ln>
            <a:solidFill>
              <a:srgbClr val="30E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a:t>
            </a:r>
          </a:p>
        </p:txBody>
      </p:sp>
      <p:sp>
        <p:nvSpPr>
          <p:cNvPr id="16" name="Arrow: Curved Down 15">
            <a:extLst>
              <a:ext uri="{FF2B5EF4-FFF2-40B4-BE49-F238E27FC236}">
                <a16:creationId xmlns:a16="http://schemas.microsoft.com/office/drawing/2014/main" id="{CAC0725D-EAD7-427E-7C6B-2B7482C8E1EC}"/>
              </a:ext>
            </a:extLst>
          </p:cNvPr>
          <p:cNvSpPr/>
          <p:nvPr/>
        </p:nvSpPr>
        <p:spPr>
          <a:xfrm rot="19451108">
            <a:off x="5686792" y="3005702"/>
            <a:ext cx="1920240" cy="417933"/>
          </a:xfrm>
          <a:prstGeom prst="curvedDownArrow">
            <a:avLst/>
          </a:prstGeom>
          <a:solidFill>
            <a:srgbClr val="30EE1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urved Down 19">
            <a:extLst>
              <a:ext uri="{FF2B5EF4-FFF2-40B4-BE49-F238E27FC236}">
                <a16:creationId xmlns:a16="http://schemas.microsoft.com/office/drawing/2014/main" id="{E0BD93C1-D228-1705-3B3D-96C063526223}"/>
              </a:ext>
            </a:extLst>
          </p:cNvPr>
          <p:cNvSpPr/>
          <p:nvPr/>
        </p:nvSpPr>
        <p:spPr>
          <a:xfrm rot="8333062">
            <a:off x="6547544" y="4036183"/>
            <a:ext cx="1920240" cy="417933"/>
          </a:xfrm>
          <a:prstGeom prst="curvedDownArrow">
            <a:avLst/>
          </a:prstGeom>
          <a:solidFill>
            <a:srgbClr val="30EE1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ooter Placeholder 13">
            <a:extLst>
              <a:ext uri="{FF2B5EF4-FFF2-40B4-BE49-F238E27FC236}">
                <a16:creationId xmlns:a16="http://schemas.microsoft.com/office/drawing/2014/main" id="{A0B48CDC-AEC8-EBAC-9480-288C07BA7B5B}"/>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bg1">
                    <a:alpha val="80000"/>
                  </a:schemeClr>
                </a:solidFill>
              </a:rPr>
              <a:t> jbrejnholt</a:t>
            </a:r>
          </a:p>
        </p:txBody>
      </p:sp>
      <p:pic>
        <p:nvPicPr>
          <p:cNvPr id="24" name="Picture 4">
            <a:extLst>
              <a:ext uri="{FF2B5EF4-FFF2-40B4-BE49-F238E27FC236}">
                <a16:creationId xmlns:a16="http://schemas.microsoft.com/office/drawing/2014/main" id="{4C61C1D7-3959-7D2A-66A7-000421AA95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A2752E8-189A-D8F3-CD28-AAE1C6201CB0}"/>
              </a:ext>
            </a:extLst>
          </p:cNvPr>
          <p:cNvSpPr/>
          <p:nvPr/>
        </p:nvSpPr>
        <p:spPr>
          <a:xfrm rot="19740597">
            <a:off x="4886826" y="1813472"/>
            <a:ext cx="5664055" cy="2870587"/>
          </a:xfrm>
          <a:prstGeom prst="ellipse">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8375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3" grpId="0" animBg="1"/>
      <p:bldP spid="16" grpId="0" animBg="1"/>
      <p:bldP spid="20"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lean Code - Keep your Code Healthy - Knoldus Blogs">
            <a:extLst>
              <a:ext uri="{FF2B5EF4-FFF2-40B4-BE49-F238E27FC236}">
                <a16:creationId xmlns:a16="http://schemas.microsoft.com/office/drawing/2014/main" id="{A87415D8-3DE7-1682-43AE-8FDCD2CA3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 y="-63500"/>
            <a:ext cx="12264136" cy="698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C4D539-C791-4678-D0C4-170134832EA5}"/>
              </a:ext>
            </a:extLst>
          </p:cNvPr>
          <p:cNvSpPr>
            <a:spLocks noGrp="1"/>
          </p:cNvSpPr>
          <p:nvPr>
            <p:ph type="title"/>
          </p:nvPr>
        </p:nvSpPr>
        <p:spPr/>
        <p:txBody>
          <a:bodyPr/>
          <a:lstStyle/>
          <a:p>
            <a:r>
              <a:rPr lang="en-GB" dirty="0">
                <a:solidFill>
                  <a:schemeClr val="tx1"/>
                </a:solidFill>
              </a:rPr>
              <a:t>C</a:t>
            </a:r>
            <a:r>
              <a:rPr lang="en-DK" dirty="0">
                <a:solidFill>
                  <a:schemeClr val="tx1"/>
                </a:solidFill>
              </a:rPr>
              <a:t>lean code</a:t>
            </a:r>
          </a:p>
        </p:txBody>
      </p:sp>
      <p:sp>
        <p:nvSpPr>
          <p:cNvPr id="9" name="Slide Number Placeholder 8">
            <a:extLst>
              <a:ext uri="{FF2B5EF4-FFF2-40B4-BE49-F238E27FC236}">
                <a16:creationId xmlns:a16="http://schemas.microsoft.com/office/drawing/2014/main" id="{8307FF99-635D-4E7A-24B8-C9CA267C7E6B}"/>
              </a:ext>
            </a:extLst>
          </p:cNvPr>
          <p:cNvSpPr>
            <a:spLocks noGrp="1"/>
          </p:cNvSpPr>
          <p:nvPr>
            <p:ph type="sldNum" sz="quarter" idx="12"/>
          </p:nvPr>
        </p:nvSpPr>
        <p:spPr/>
        <p:txBody>
          <a:bodyPr/>
          <a:lstStyle/>
          <a:p>
            <a:pPr rtl="0"/>
            <a:fld id="{DBA1B0FB-D917-4C8C-928F-313BD683BF39}" type="slidenum">
              <a:rPr lang="en-US" smtClean="0"/>
              <a:t>9</a:t>
            </a:fld>
            <a:endParaRPr lang="en-US"/>
          </a:p>
        </p:txBody>
      </p:sp>
    </p:spTree>
    <p:extLst>
      <p:ext uri="{BB962C8B-B14F-4D97-AF65-F5344CB8AC3E}">
        <p14:creationId xmlns:p14="http://schemas.microsoft.com/office/powerpoint/2010/main" val="30649012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C06EE2D-F943-0548-BFBB-773121844C0C}">
  <we:reference id="wa104380518" version="3.5.0.0" store="en-GB" storeType="OMEX"/>
  <we:alternateReferences>
    <we:reference id="WA104380518" version="3.5.0.0" store="WA104380518"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A163FB7-958F-4794-B3EE-EC8933868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76BC85-9361-4044-951E-1D698143E543}">
  <ds:schemaRefs>
    <ds:schemaRef ds:uri="http://schemas.microsoft.com/sharepoint/v3/contenttype/forms"/>
  </ds:schemaRefs>
</ds:datastoreItem>
</file>

<file path=customXml/itemProps3.xml><?xml version="1.0" encoding="utf-8"?>
<ds:datastoreItem xmlns:ds="http://schemas.openxmlformats.org/officeDocument/2006/customXml" ds:itemID="{CF128D9D-8887-4AE7-BD39-EBCD268E911A}">
  <ds:schemaRefs>
    <ds:schemaRef ds:uri="http://www.w3.org/XML/1998/namespace"/>
    <ds:schemaRef ds:uri="http://schemas.microsoft.com/office/2006/documentManagement/types"/>
    <ds:schemaRef ds:uri="16c05727-aa75-4e4a-9b5f-8a80a1165891"/>
    <ds:schemaRef ds:uri="http://schemas.microsoft.com/sharepoint/v3"/>
    <ds:schemaRef ds:uri="http://purl.org/dc/elements/1.1/"/>
    <ds:schemaRef ds:uri="http://schemas.microsoft.com/office/2006/metadata/properties"/>
    <ds:schemaRef ds:uri="http://schemas.openxmlformats.org/package/2006/metadata/core-properties"/>
    <ds:schemaRef ds:uri="230e9df3-be65-4c73-a93b-d1236ebd677e"/>
    <ds:schemaRef ds:uri="http://purl.org/dc/terms/"/>
    <ds:schemaRef ds:uri="http://schemas.microsoft.com/office/infopath/2007/PartnerControls"/>
    <ds:schemaRef ds:uri="71af3243-3dd4-4a8d-8c0d-dd76da1f02a5"/>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TM03090434[[fn=Wood Type]]</Template>
  <TotalTime>0</TotalTime>
  <Words>1409</Words>
  <Application>Microsoft Macintosh PowerPoint</Application>
  <PresentationFormat>Widescreen</PresentationFormat>
  <Paragraphs>285</Paragraphs>
  <Slides>32</Slides>
  <Notes>28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-apple-system</vt:lpstr>
      <vt:lpstr>Exo</vt:lpstr>
      <vt:lpstr>Google Sans</vt:lpstr>
      <vt:lpstr>Inter</vt:lpstr>
      <vt:lpstr>MercurySSm-Book-Pro_Web</vt:lpstr>
      <vt:lpstr>source-serif-pro</vt:lpstr>
      <vt:lpstr>Arial</vt:lpstr>
      <vt:lpstr>Arial</vt:lpstr>
      <vt:lpstr>Calibri</vt:lpstr>
      <vt:lpstr>Gill Sans MT</vt:lpstr>
      <vt:lpstr>Open Sans</vt:lpstr>
      <vt:lpstr>Roboto</vt:lpstr>
      <vt:lpstr>Rockwell</vt:lpstr>
      <vt:lpstr>Rockwell Condensed</vt:lpstr>
      <vt:lpstr>Times New Roman</vt:lpstr>
      <vt:lpstr>Wingdings</vt:lpstr>
      <vt:lpstr>Wood Type</vt:lpstr>
      <vt:lpstr>Building DevSecOps:  Crafting Secure and Seamless Developer Experiences</vt:lpstr>
      <vt:lpstr>PowerPoint Presentation</vt:lpstr>
      <vt:lpstr>PowerPoint Presentation</vt:lpstr>
      <vt:lpstr>PowerPoint Presentation</vt:lpstr>
      <vt:lpstr>Why Devsecops</vt:lpstr>
      <vt:lpstr>PowerPoint Presentation</vt:lpstr>
      <vt:lpstr>Layered security</vt:lpstr>
      <vt:lpstr>PowerPoint Presentation</vt:lpstr>
      <vt:lpstr>Clean code</vt:lpstr>
      <vt:lpstr>Tools</vt:lpstr>
      <vt:lpstr>Tools - paid</vt:lpstr>
      <vt:lpstr>Development - release</vt:lpstr>
      <vt:lpstr>PowerPoint Presentation</vt:lpstr>
      <vt:lpstr>PowerPoint Presentation</vt:lpstr>
      <vt:lpstr>PowerPoint Presentation</vt:lpstr>
      <vt:lpstr>PowerPoint Presentation</vt:lpstr>
      <vt:lpstr>PowerPoint Presentation</vt:lpstr>
      <vt:lpstr>Regulations</vt:lpstr>
      <vt:lpstr>US regulation</vt:lpstr>
      <vt:lpstr>Tools</vt:lpstr>
      <vt:lpstr>Tools - paid</vt:lpstr>
      <vt:lpstr>CICD</vt:lpstr>
      <vt:lpstr>Tools</vt:lpstr>
      <vt:lpstr>PowerPoint Presentation</vt:lpstr>
      <vt:lpstr>PowerPoint Presentation</vt:lpstr>
      <vt:lpstr>PowerPoint Presentation</vt:lpstr>
      <vt:lpstr>PowerPoint Presentation</vt:lpstr>
      <vt:lpstr>Tools</vt:lpstr>
      <vt:lpstr>PowerPoint Presentation</vt:lpstr>
      <vt:lpstr>PowerPoint Presentation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
  <cp:lastModifiedBy/>
  <cp:revision>2</cp:revision>
  <dcterms:created xsi:type="dcterms:W3CDTF">2021-01-28T12:59:42Z</dcterms:created>
  <dcterms:modified xsi:type="dcterms:W3CDTF">2023-09-05T06:48:22Z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9eaafce-8924-450f-9a46-821154527c0c_Enabled">
    <vt:lpwstr>true</vt:lpwstr>
  </property>
  <property fmtid="{D5CDD505-2E9C-101B-9397-08002B2CF9AE}" pid="4" name="MSIP_Label_59eaafce-8924-450f-9a46-821154527c0c_SetDate">
    <vt:lpwstr>2023-04-30T19:13:56Z</vt:lpwstr>
  </property>
  <property fmtid="{D5CDD505-2E9C-101B-9397-08002B2CF9AE}" pid="5" name="MSIP_Label_59eaafce-8924-450f-9a46-821154527c0c_Method">
    <vt:lpwstr>Standard</vt:lpwstr>
  </property>
  <property fmtid="{D5CDD505-2E9C-101B-9397-08002B2CF9AE}" pid="6" name="MSIP_Label_59eaafce-8924-450f-9a46-821154527c0c_Name">
    <vt:lpwstr>Internal Any user</vt:lpwstr>
  </property>
  <property fmtid="{D5CDD505-2E9C-101B-9397-08002B2CF9AE}" pid="7" name="MSIP_Label_59eaafce-8924-450f-9a46-821154527c0c_SiteId">
    <vt:lpwstr>48794f31-2f6d-4909-8b2f-53b64c7f3199</vt:lpwstr>
  </property>
  <property fmtid="{D5CDD505-2E9C-101B-9397-08002B2CF9AE}" pid="8" name="MSIP_Label_59eaafce-8924-450f-9a46-821154527c0c_ActionId">
    <vt:lpwstr>315732dc-dc3c-4408-8f61-06f3ee59d053</vt:lpwstr>
  </property>
  <property fmtid="{D5CDD505-2E9C-101B-9397-08002B2CF9AE}" pid="9" name="MSIP_Label_59eaafce-8924-450f-9a46-821154527c0c_ContentBits">
    <vt:lpwstr>0</vt:lpwstr>
  </property>
</Properties>
</file>